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5" r:id="rId16"/>
    <p:sldId id="276" r:id="rId17"/>
    <p:sldId id="277" r:id="rId18"/>
    <p:sldId id="273" r:id="rId19"/>
    <p:sldId id="274" r:id="rId20"/>
  </p:sldIdLst>
  <p:sldSz cx="10693400" cy="7561263"/>
  <p:notesSz cx="6669088" cy="9928225"/>
  <p:embeddedFontLst>
    <p:embeddedFont>
      <p:font typeface="Arial Black" panose="020B0A04020102020204" pitchFamily="34" charset="0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293" userDrawn="1">
          <p15:clr>
            <a:srgbClr val="A4A3A4"/>
          </p15:clr>
        </p15:guide>
        <p15:guide id="2" pos="2846" userDrawn="1">
          <p15:clr>
            <a:srgbClr val="A4A3A4"/>
          </p15:clr>
        </p15:guide>
        <p15:guide id="3" orient="horz" pos="2565" userDrawn="1">
          <p15:clr>
            <a:srgbClr val="A4A3A4"/>
          </p15:clr>
        </p15:guide>
        <p15:guide id="4" pos="33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0" d="100"/>
          <a:sy n="60" d="100"/>
        </p:scale>
        <p:origin x="1168" y="28"/>
      </p:cViewPr>
      <p:guideLst>
        <p:guide orient="horz" pos="2293"/>
        <p:guide pos="2846"/>
        <p:guide orient="horz" pos="2565"/>
        <p:guide pos="33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22.wmf"/><Relationship Id="rId3" Type="http://schemas.openxmlformats.org/officeDocument/2006/relationships/image" Target="../media/image17.wmf"/><Relationship Id="rId7" Type="http://schemas.openxmlformats.org/officeDocument/2006/relationships/image" Target="../media/image21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10" Type="http://schemas.openxmlformats.org/officeDocument/2006/relationships/image" Target="../media/image24.wmf"/><Relationship Id="rId4" Type="http://schemas.openxmlformats.org/officeDocument/2006/relationships/image" Target="../media/image18.wmf"/><Relationship Id="rId9" Type="http://schemas.openxmlformats.org/officeDocument/2006/relationships/image" Target="../media/image23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889938" cy="498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777607" y="0"/>
            <a:ext cx="2889938" cy="498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7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30091"/>
            <a:ext cx="2889938" cy="49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777607" y="9430091"/>
            <a:ext cx="2889938" cy="49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923977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7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" name="Google Shape;1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65087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c2613dc383_0_45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1" name="Google Shape;221;g2c2613dc38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860906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c2613dc383_0_67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9" name="Google Shape;229;g2c2613dc38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419161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c2613dc383_0_94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2c2613dc38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587723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c2613dc383_0_74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5" name="Google Shape;245;g2c2613dc38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686813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c2613dc383_0_83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3" name="Google Shape;253;g2c2613dc383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89590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f727242c8_0_0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2bf727242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793240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bf727242c8_0_7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2bf727242c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27573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bf727242c8_0_14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2bf727242c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66673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7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4" name="Google Shape;28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960721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c00a3e1a9a_0_23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2c00a3e1a9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25761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7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00779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7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7" name="Google Shape;1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25389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02f423d887_0_0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5" name="Google Shape;165;g202f423d88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07322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02f423d887_0_12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4" name="Google Shape;174;g202f423d88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60234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7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3" name="Google Shape;1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67486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c2613dc383_0_6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g2c2613dc38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725601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c2613dc383_0_21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3" name="Google Shape;203;g2c2613dc38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40193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c2613dc383_0_32:notes"/>
          <p:cNvSpPr txBox="1">
            <a:spLocks noGrp="1"/>
          </p:cNvSpPr>
          <p:nvPr>
            <p:ph type="body" idx="1"/>
          </p:nvPr>
        </p:nvSpPr>
        <p:spPr>
          <a:xfrm>
            <a:off x="666909" y="4777958"/>
            <a:ext cx="5335200" cy="39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g2c2613dc38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66788" y="1241425"/>
            <a:ext cx="4735512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95919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">
  <p:cSld name="1_Титульны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/>
          <p:nvPr/>
        </p:nvSpPr>
        <p:spPr>
          <a:xfrm>
            <a:off x="0" y="1404367"/>
            <a:ext cx="10693400" cy="4968551"/>
          </a:xfrm>
          <a:prstGeom prst="rect">
            <a:avLst/>
          </a:prstGeom>
          <a:solidFill>
            <a:srgbClr val="2B314F">
              <a:alpha val="60000"/>
            </a:srgbClr>
          </a:solidFill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" name="Google Shape;17;p16"/>
          <p:cNvSpPr/>
          <p:nvPr/>
        </p:nvSpPr>
        <p:spPr>
          <a:xfrm>
            <a:off x="0" y="3755251"/>
            <a:ext cx="151490" cy="133288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8" name="Google Shape;18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46767" y="679218"/>
            <a:ext cx="3127375" cy="573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1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064950" y="6588943"/>
            <a:ext cx="1628450" cy="9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6"/>
          <p:cNvSpPr txBox="1">
            <a:spLocks noGrp="1"/>
          </p:cNvSpPr>
          <p:nvPr>
            <p:ph type="ctrTitle"/>
          </p:nvPr>
        </p:nvSpPr>
        <p:spPr>
          <a:xfrm>
            <a:off x="491784" y="3348583"/>
            <a:ext cx="9679452" cy="1915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Arial Black" panose="020B0A04020102020204"/>
              <a:buNone/>
              <a:defRPr sz="5500" b="1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474666" y="5386216"/>
            <a:ext cx="9768578" cy="453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 b="1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title"/>
          </p:nvPr>
        </p:nvSpPr>
        <p:spPr>
          <a:xfrm>
            <a:off x="729602" y="1885067"/>
            <a:ext cx="9223058" cy="314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Calibri" panose="020F0502020204030204"/>
              <a:buNone/>
              <a:defRPr sz="5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body" idx="1"/>
          </p:nvPr>
        </p:nvSpPr>
        <p:spPr>
          <a:xfrm>
            <a:off x="729602" y="5060097"/>
            <a:ext cx="9223058" cy="1654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 sz="21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rgbClr val="888888"/>
              </a:buClr>
              <a:buSzPts val="1700"/>
              <a:buNone/>
              <a:defRPr sz="17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5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5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 txBox="1">
            <a:spLocks noGrp="1"/>
          </p:cNvSpPr>
          <p:nvPr>
            <p:ph type="title"/>
          </p:nvPr>
        </p:nvSpPr>
        <p:spPr>
          <a:xfrm>
            <a:off x="735171" y="402569"/>
            <a:ext cx="9223058" cy="1461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6"/>
          <p:cNvSpPr txBox="1">
            <a:spLocks noGrp="1"/>
          </p:cNvSpPr>
          <p:nvPr>
            <p:ph type="body" idx="1"/>
          </p:nvPr>
        </p:nvSpPr>
        <p:spPr>
          <a:xfrm>
            <a:off x="735171" y="2012836"/>
            <a:ext cx="4544695" cy="4797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6"/>
          <p:cNvSpPr txBox="1">
            <a:spLocks noGrp="1"/>
          </p:cNvSpPr>
          <p:nvPr>
            <p:ph type="body" idx="2"/>
          </p:nvPr>
        </p:nvSpPr>
        <p:spPr>
          <a:xfrm>
            <a:off x="5413534" y="2012836"/>
            <a:ext cx="4544695" cy="4797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6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6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6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>
            <a:spLocks noGrp="1"/>
          </p:cNvSpPr>
          <p:nvPr>
            <p:ph type="title"/>
          </p:nvPr>
        </p:nvSpPr>
        <p:spPr>
          <a:xfrm>
            <a:off x="736564" y="402569"/>
            <a:ext cx="9223058" cy="1461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7"/>
          <p:cNvSpPr txBox="1">
            <a:spLocks noGrp="1"/>
          </p:cNvSpPr>
          <p:nvPr>
            <p:ph type="body" idx="1"/>
          </p:nvPr>
        </p:nvSpPr>
        <p:spPr>
          <a:xfrm>
            <a:off x="736565" y="1853560"/>
            <a:ext cx="4523809" cy="90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04" name="Google Shape;104;p27"/>
          <p:cNvSpPr txBox="1">
            <a:spLocks noGrp="1"/>
          </p:cNvSpPr>
          <p:nvPr>
            <p:ph type="body" idx="2"/>
          </p:nvPr>
        </p:nvSpPr>
        <p:spPr>
          <a:xfrm>
            <a:off x="736565" y="2761961"/>
            <a:ext cx="4523809" cy="406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7"/>
          <p:cNvSpPr txBox="1">
            <a:spLocks noGrp="1"/>
          </p:cNvSpPr>
          <p:nvPr>
            <p:ph type="body" idx="3"/>
          </p:nvPr>
        </p:nvSpPr>
        <p:spPr>
          <a:xfrm>
            <a:off x="5413534" y="1853560"/>
            <a:ext cx="4546088" cy="908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 b="1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06" name="Google Shape;106;p27"/>
          <p:cNvSpPr txBox="1">
            <a:spLocks noGrp="1"/>
          </p:cNvSpPr>
          <p:nvPr>
            <p:ph type="body" idx="4"/>
          </p:nvPr>
        </p:nvSpPr>
        <p:spPr>
          <a:xfrm>
            <a:off x="5413534" y="2761961"/>
            <a:ext cx="4546088" cy="406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7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7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7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 txBox="1">
            <a:spLocks noGrp="1"/>
          </p:cNvSpPr>
          <p:nvPr>
            <p:ph type="title"/>
          </p:nvPr>
        </p:nvSpPr>
        <p:spPr>
          <a:xfrm>
            <a:off x="735171" y="402569"/>
            <a:ext cx="9223058" cy="1461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8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8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8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9"/>
          <p:cNvSpPr txBox="1">
            <a:spLocks noGrp="1"/>
          </p:cNvSpPr>
          <p:nvPr>
            <p:ph type="title"/>
          </p:nvPr>
        </p:nvSpPr>
        <p:spPr>
          <a:xfrm>
            <a:off x="736564" y="504084"/>
            <a:ext cx="3448900" cy="1764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 panose="020F0502020204030204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9"/>
          <p:cNvSpPr txBox="1">
            <a:spLocks noGrp="1"/>
          </p:cNvSpPr>
          <p:nvPr>
            <p:ph type="body" idx="1"/>
          </p:nvPr>
        </p:nvSpPr>
        <p:spPr>
          <a:xfrm>
            <a:off x="4546088" y="1088683"/>
            <a:ext cx="5413534" cy="537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/>
            </a:lvl1pPr>
            <a:lvl2pPr marL="914400" lvl="1" indent="-3810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6195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3pPr>
            <a:lvl4pPr marL="1828800" lvl="3" indent="-33655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4pPr>
            <a:lvl5pPr marL="2286000" lvl="4" indent="-33655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5pPr>
            <a:lvl6pPr marL="2743200" lvl="5" indent="-33655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6pPr>
            <a:lvl7pPr marL="3200400" lvl="6" indent="-33655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7pPr>
            <a:lvl8pPr marL="3657600" lvl="7" indent="-33655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8pPr>
            <a:lvl9pPr marL="4114800" lvl="8" indent="-33655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 sz="1700"/>
            </a:lvl9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body" idx="2"/>
          </p:nvPr>
        </p:nvSpPr>
        <p:spPr>
          <a:xfrm>
            <a:off x="736564" y="2268379"/>
            <a:ext cx="3448900" cy="4202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9" name="Google Shape;119;p29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9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9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0"/>
          <p:cNvSpPr txBox="1">
            <a:spLocks noGrp="1"/>
          </p:cNvSpPr>
          <p:nvPr>
            <p:ph type="title"/>
          </p:nvPr>
        </p:nvSpPr>
        <p:spPr>
          <a:xfrm>
            <a:off x="736564" y="504084"/>
            <a:ext cx="3448900" cy="1764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alibri" panose="020F0502020204030204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0"/>
          <p:cNvSpPr>
            <a:spLocks noGrp="1"/>
          </p:cNvSpPr>
          <p:nvPr>
            <p:ph type="pic" idx="2"/>
          </p:nvPr>
        </p:nvSpPr>
        <p:spPr>
          <a:xfrm>
            <a:off x="4546088" y="1088683"/>
            <a:ext cx="5413534" cy="5373398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30"/>
          <p:cNvSpPr txBox="1">
            <a:spLocks noGrp="1"/>
          </p:cNvSpPr>
          <p:nvPr>
            <p:ph type="body" idx="1"/>
          </p:nvPr>
        </p:nvSpPr>
        <p:spPr>
          <a:xfrm>
            <a:off x="736564" y="2268379"/>
            <a:ext cx="3448900" cy="4202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6" name="Google Shape;126;p30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0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0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1"/>
          <p:cNvSpPr txBox="1">
            <a:spLocks noGrp="1"/>
          </p:cNvSpPr>
          <p:nvPr>
            <p:ph type="title"/>
          </p:nvPr>
        </p:nvSpPr>
        <p:spPr>
          <a:xfrm>
            <a:off x="735171" y="402569"/>
            <a:ext cx="9223058" cy="1461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1"/>
          <p:cNvSpPr txBox="1">
            <a:spLocks noGrp="1"/>
          </p:cNvSpPr>
          <p:nvPr>
            <p:ph type="body" idx="1"/>
          </p:nvPr>
        </p:nvSpPr>
        <p:spPr>
          <a:xfrm rot="5400000">
            <a:off x="2947924" y="-199917"/>
            <a:ext cx="4797552" cy="9223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31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31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1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2"/>
          <p:cNvSpPr txBox="1">
            <a:spLocks noGrp="1"/>
          </p:cNvSpPr>
          <p:nvPr>
            <p:ph type="title"/>
          </p:nvPr>
        </p:nvSpPr>
        <p:spPr>
          <a:xfrm rot="5400000">
            <a:off x="5601437" y="2453595"/>
            <a:ext cx="6407821" cy="2305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32"/>
          <p:cNvSpPr txBox="1">
            <a:spLocks noGrp="1"/>
          </p:cNvSpPr>
          <p:nvPr>
            <p:ph type="body" idx="1"/>
          </p:nvPr>
        </p:nvSpPr>
        <p:spPr>
          <a:xfrm rot="5400000">
            <a:off x="923075" y="214664"/>
            <a:ext cx="6407821" cy="6783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32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2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32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7"/>
          <p:cNvSpPr/>
          <p:nvPr/>
        </p:nvSpPr>
        <p:spPr>
          <a:xfrm>
            <a:off x="0" y="1795828"/>
            <a:ext cx="10693400" cy="479311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4" name="Google Shape;24;p17"/>
          <p:cNvSpPr txBox="1">
            <a:spLocks noGrp="1"/>
          </p:cNvSpPr>
          <p:nvPr>
            <p:ph type="sldNum" idx="12"/>
          </p:nvPr>
        </p:nvSpPr>
        <p:spPr>
          <a:xfrm>
            <a:off x="295286" y="6950712"/>
            <a:ext cx="1935669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  <p:sp>
        <p:nvSpPr>
          <p:cNvPr id="25" name="Google Shape;25;p17"/>
          <p:cNvSpPr/>
          <p:nvPr/>
        </p:nvSpPr>
        <p:spPr>
          <a:xfrm>
            <a:off x="0" y="218297"/>
            <a:ext cx="125720" cy="1255702"/>
          </a:xfrm>
          <a:custGeom>
            <a:avLst/>
            <a:gdLst/>
            <a:ahLst/>
            <a:cxnLst/>
            <a:rect l="l" t="t" r="r" b="b"/>
            <a:pathLst>
              <a:path w="81280" h="1144905" extrusionOk="0">
                <a:moveTo>
                  <a:pt x="0" y="1144803"/>
                </a:moveTo>
                <a:lnTo>
                  <a:pt x="81000" y="1144803"/>
                </a:lnTo>
                <a:lnTo>
                  <a:pt x="81000" y="0"/>
                </a:lnTo>
                <a:lnTo>
                  <a:pt x="0" y="0"/>
                </a:lnTo>
                <a:lnTo>
                  <a:pt x="0" y="1144803"/>
                </a:lnTo>
                <a:close/>
              </a:path>
            </a:pathLst>
          </a:custGeom>
          <a:solidFill>
            <a:srgbClr val="EE312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6" name="Google Shape;26;p1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064950" y="6588943"/>
            <a:ext cx="1628450" cy="9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7"/>
          <p:cNvSpPr txBox="1">
            <a:spLocks noGrp="1"/>
          </p:cNvSpPr>
          <p:nvPr>
            <p:ph type="title"/>
          </p:nvPr>
        </p:nvSpPr>
        <p:spPr>
          <a:xfrm>
            <a:off x="532673" y="561291"/>
            <a:ext cx="9687193" cy="567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4100"/>
              <a:buFont typeface="Arial Black" panose="020B0A04020102020204"/>
              <a:buNone/>
              <a:defRPr sz="4100" b="1">
                <a:solidFill>
                  <a:srgbClr val="E60000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 txBox="1">
            <a:spLocks noGrp="1"/>
          </p:cNvSpPr>
          <p:nvPr>
            <p:ph type="body" idx="1"/>
          </p:nvPr>
        </p:nvSpPr>
        <p:spPr>
          <a:xfrm>
            <a:off x="394963" y="2919243"/>
            <a:ext cx="9824904" cy="3488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2"/>
          </p:nvPr>
        </p:nvSpPr>
        <p:spPr>
          <a:xfrm>
            <a:off x="394963" y="2124447"/>
            <a:ext cx="9824904" cy="421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  <a:defRPr sz="1800" b="1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Заголовок раздела">
  <p:cSld name="1_Заголовок раздела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18" descr="D:\_DEN\_ПРОЕКТЫ\_МФПА\Университет СИНЕРГИЯ\презентации\Рисунок1.jp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0725898" cy="756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1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30977" y="1001906"/>
            <a:ext cx="2610490" cy="461634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8"/>
          <p:cNvSpPr txBox="1">
            <a:spLocks noGrp="1"/>
          </p:cNvSpPr>
          <p:nvPr>
            <p:ph type="ctrTitle"/>
          </p:nvPr>
        </p:nvSpPr>
        <p:spPr>
          <a:xfrm>
            <a:off x="546766" y="2196455"/>
            <a:ext cx="9599868" cy="3807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 Black" panose="020B0A04020102020204"/>
              <a:buNone/>
              <a:defRPr sz="5000" b="1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Пустой слайд">
  <p:cSld name="5_Пустой слайд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>
            <a:spLocks noGrp="1"/>
          </p:cNvSpPr>
          <p:nvPr>
            <p:ph type="sldNum" idx="12"/>
          </p:nvPr>
        </p:nvSpPr>
        <p:spPr>
          <a:xfrm>
            <a:off x="295286" y="6950712"/>
            <a:ext cx="1935669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  <p:sp>
        <p:nvSpPr>
          <p:cNvPr id="36" name="Google Shape;36;p19"/>
          <p:cNvSpPr/>
          <p:nvPr/>
        </p:nvSpPr>
        <p:spPr>
          <a:xfrm>
            <a:off x="0" y="218297"/>
            <a:ext cx="125720" cy="1255702"/>
          </a:xfrm>
          <a:custGeom>
            <a:avLst/>
            <a:gdLst/>
            <a:ahLst/>
            <a:cxnLst/>
            <a:rect l="l" t="t" r="r" b="b"/>
            <a:pathLst>
              <a:path w="81280" h="1144905" extrusionOk="0">
                <a:moveTo>
                  <a:pt x="0" y="1144803"/>
                </a:moveTo>
                <a:lnTo>
                  <a:pt x="81000" y="1144803"/>
                </a:lnTo>
                <a:lnTo>
                  <a:pt x="81000" y="0"/>
                </a:lnTo>
                <a:lnTo>
                  <a:pt x="0" y="0"/>
                </a:lnTo>
                <a:lnTo>
                  <a:pt x="0" y="1144803"/>
                </a:lnTo>
                <a:close/>
              </a:path>
            </a:pathLst>
          </a:custGeom>
          <a:solidFill>
            <a:srgbClr val="EE312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7" name="Google Shape;37;p1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064950" y="6588943"/>
            <a:ext cx="1628450" cy="9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9"/>
          <p:cNvSpPr txBox="1">
            <a:spLocks noGrp="1"/>
          </p:cNvSpPr>
          <p:nvPr>
            <p:ph type="title"/>
          </p:nvPr>
        </p:nvSpPr>
        <p:spPr>
          <a:xfrm>
            <a:off x="532673" y="561291"/>
            <a:ext cx="9687193" cy="567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4100"/>
              <a:buFont typeface="Arial Black" panose="020B0A04020102020204"/>
              <a:buNone/>
              <a:defRPr sz="4100" b="1">
                <a:solidFill>
                  <a:srgbClr val="E60000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1"/>
          </p:nvPr>
        </p:nvSpPr>
        <p:spPr>
          <a:xfrm>
            <a:off x="394963" y="2700511"/>
            <a:ext cx="9824904" cy="3707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2"/>
          </p:nvPr>
        </p:nvSpPr>
        <p:spPr>
          <a:xfrm>
            <a:off x="394963" y="2124447"/>
            <a:ext cx="9824904" cy="421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  <a:defRPr sz="1800" b="1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Пустой слайд">
  <p:cSld name="2_Пустой слайд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>
            <a:spLocks noGrp="1"/>
          </p:cNvSpPr>
          <p:nvPr>
            <p:ph type="sldNum" idx="12"/>
          </p:nvPr>
        </p:nvSpPr>
        <p:spPr>
          <a:xfrm>
            <a:off x="295286" y="6950712"/>
            <a:ext cx="1935669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  <p:sp>
        <p:nvSpPr>
          <p:cNvPr id="43" name="Google Shape;43;p20"/>
          <p:cNvSpPr/>
          <p:nvPr/>
        </p:nvSpPr>
        <p:spPr>
          <a:xfrm>
            <a:off x="0" y="218297"/>
            <a:ext cx="125720" cy="1255702"/>
          </a:xfrm>
          <a:custGeom>
            <a:avLst/>
            <a:gdLst/>
            <a:ahLst/>
            <a:cxnLst/>
            <a:rect l="l" t="t" r="r" b="b"/>
            <a:pathLst>
              <a:path w="81280" h="1144905" extrusionOk="0">
                <a:moveTo>
                  <a:pt x="0" y="1144803"/>
                </a:moveTo>
                <a:lnTo>
                  <a:pt x="81000" y="1144803"/>
                </a:lnTo>
                <a:lnTo>
                  <a:pt x="81000" y="0"/>
                </a:lnTo>
                <a:lnTo>
                  <a:pt x="0" y="0"/>
                </a:lnTo>
                <a:lnTo>
                  <a:pt x="0" y="1144803"/>
                </a:lnTo>
                <a:close/>
              </a:path>
            </a:pathLst>
          </a:custGeom>
          <a:solidFill>
            <a:srgbClr val="EE312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44" name="Google Shape;44;p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064950" y="6588943"/>
            <a:ext cx="1628450" cy="9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20"/>
          <p:cNvSpPr txBox="1">
            <a:spLocks noGrp="1"/>
          </p:cNvSpPr>
          <p:nvPr>
            <p:ph type="title"/>
          </p:nvPr>
        </p:nvSpPr>
        <p:spPr>
          <a:xfrm>
            <a:off x="532673" y="561291"/>
            <a:ext cx="9687193" cy="567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4100"/>
              <a:buFont typeface="Arial Black" panose="020B0A04020102020204"/>
              <a:buNone/>
              <a:defRPr sz="4100" b="1">
                <a:solidFill>
                  <a:srgbClr val="E60000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1"/>
          </p:nvPr>
        </p:nvSpPr>
        <p:spPr>
          <a:xfrm>
            <a:off x="394962" y="2141571"/>
            <a:ext cx="9824905" cy="4424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Пустой слайд">
  <p:cSld name="4_Пустой слайд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295286" y="6950712"/>
            <a:ext cx="1935669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  <p:sp>
        <p:nvSpPr>
          <p:cNvPr id="49" name="Google Shape;49;p21"/>
          <p:cNvSpPr/>
          <p:nvPr/>
        </p:nvSpPr>
        <p:spPr>
          <a:xfrm>
            <a:off x="0" y="218297"/>
            <a:ext cx="125720" cy="1255702"/>
          </a:xfrm>
          <a:custGeom>
            <a:avLst/>
            <a:gdLst/>
            <a:ahLst/>
            <a:cxnLst/>
            <a:rect l="l" t="t" r="r" b="b"/>
            <a:pathLst>
              <a:path w="81280" h="1144905" extrusionOk="0">
                <a:moveTo>
                  <a:pt x="0" y="1144803"/>
                </a:moveTo>
                <a:lnTo>
                  <a:pt x="81000" y="1144803"/>
                </a:lnTo>
                <a:lnTo>
                  <a:pt x="81000" y="0"/>
                </a:lnTo>
                <a:lnTo>
                  <a:pt x="0" y="0"/>
                </a:lnTo>
                <a:lnTo>
                  <a:pt x="0" y="1144803"/>
                </a:lnTo>
                <a:close/>
              </a:path>
            </a:pathLst>
          </a:custGeom>
          <a:solidFill>
            <a:srgbClr val="EE312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50" name="Google Shape;50;p2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064950" y="6588943"/>
            <a:ext cx="1628450" cy="9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"/>
          <p:cNvSpPr txBox="1">
            <a:spLocks noGrp="1"/>
          </p:cNvSpPr>
          <p:nvPr>
            <p:ph type="body" idx="1"/>
          </p:nvPr>
        </p:nvSpPr>
        <p:spPr>
          <a:xfrm>
            <a:off x="324212" y="3559861"/>
            <a:ext cx="3154337" cy="3006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body" idx="2"/>
          </p:nvPr>
        </p:nvSpPr>
        <p:spPr>
          <a:xfrm>
            <a:off x="324212" y="2141571"/>
            <a:ext cx="3154337" cy="1276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  <a:defRPr sz="1800" b="1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3" name="Google Shape;53;p21"/>
          <p:cNvSpPr txBox="1">
            <a:spLocks noGrp="1"/>
          </p:cNvSpPr>
          <p:nvPr>
            <p:ph type="body" idx="3"/>
          </p:nvPr>
        </p:nvSpPr>
        <p:spPr>
          <a:xfrm>
            <a:off x="3741209" y="3559861"/>
            <a:ext cx="3154337" cy="3006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1"/>
          <p:cNvSpPr txBox="1">
            <a:spLocks noGrp="1"/>
          </p:cNvSpPr>
          <p:nvPr>
            <p:ph type="body" idx="4"/>
          </p:nvPr>
        </p:nvSpPr>
        <p:spPr>
          <a:xfrm>
            <a:off x="3741209" y="2141571"/>
            <a:ext cx="3154337" cy="1276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  <a:defRPr sz="1800" b="1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5" name="Google Shape;55;p21"/>
          <p:cNvSpPr txBox="1">
            <a:spLocks noGrp="1"/>
          </p:cNvSpPr>
          <p:nvPr>
            <p:ph type="body" idx="5"/>
          </p:nvPr>
        </p:nvSpPr>
        <p:spPr>
          <a:xfrm>
            <a:off x="7158207" y="3559861"/>
            <a:ext cx="3154337" cy="3006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6"/>
          </p:nvPr>
        </p:nvSpPr>
        <p:spPr>
          <a:xfrm>
            <a:off x="7158207" y="2141571"/>
            <a:ext cx="3154337" cy="1276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  <a:defRPr sz="1800" b="1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title"/>
          </p:nvPr>
        </p:nvSpPr>
        <p:spPr>
          <a:xfrm>
            <a:off x="532674" y="561291"/>
            <a:ext cx="9779870" cy="567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4100"/>
              <a:buFont typeface="Arial Black" panose="020B0A04020102020204"/>
              <a:buNone/>
              <a:defRPr sz="4100" b="1">
                <a:solidFill>
                  <a:srgbClr val="E60000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Пустой слайд">
  <p:cSld name="3_Пустой слайд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/>
          <p:nvPr/>
        </p:nvSpPr>
        <p:spPr>
          <a:xfrm>
            <a:off x="7759261" y="2470407"/>
            <a:ext cx="2359400" cy="409039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0" name="Google Shape;60;p22"/>
          <p:cNvSpPr txBox="1">
            <a:spLocks noGrp="1"/>
          </p:cNvSpPr>
          <p:nvPr>
            <p:ph type="sldNum" idx="12"/>
          </p:nvPr>
        </p:nvSpPr>
        <p:spPr>
          <a:xfrm>
            <a:off x="295286" y="6950712"/>
            <a:ext cx="1935669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  <p:sp>
        <p:nvSpPr>
          <p:cNvPr id="61" name="Google Shape;61;p22"/>
          <p:cNvSpPr/>
          <p:nvPr/>
        </p:nvSpPr>
        <p:spPr>
          <a:xfrm>
            <a:off x="0" y="218297"/>
            <a:ext cx="125720" cy="1255702"/>
          </a:xfrm>
          <a:custGeom>
            <a:avLst/>
            <a:gdLst/>
            <a:ahLst/>
            <a:cxnLst/>
            <a:rect l="l" t="t" r="r" b="b"/>
            <a:pathLst>
              <a:path w="81280" h="1144905" extrusionOk="0">
                <a:moveTo>
                  <a:pt x="0" y="1144803"/>
                </a:moveTo>
                <a:lnTo>
                  <a:pt x="81000" y="1144803"/>
                </a:lnTo>
                <a:lnTo>
                  <a:pt x="81000" y="0"/>
                </a:lnTo>
                <a:lnTo>
                  <a:pt x="0" y="0"/>
                </a:lnTo>
                <a:lnTo>
                  <a:pt x="0" y="1144803"/>
                </a:lnTo>
                <a:close/>
              </a:path>
            </a:pathLst>
          </a:custGeom>
          <a:solidFill>
            <a:srgbClr val="EE312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62" name="Google Shape;62;p2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064950" y="6588943"/>
            <a:ext cx="1628450" cy="9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2"/>
          <p:cNvSpPr/>
          <p:nvPr/>
        </p:nvSpPr>
        <p:spPr>
          <a:xfrm>
            <a:off x="7222" y="252239"/>
            <a:ext cx="125720" cy="1815708"/>
          </a:xfrm>
          <a:custGeom>
            <a:avLst/>
            <a:gdLst/>
            <a:ahLst/>
            <a:cxnLst/>
            <a:rect l="l" t="t" r="r" b="b"/>
            <a:pathLst>
              <a:path w="81280" h="1144905" extrusionOk="0">
                <a:moveTo>
                  <a:pt x="0" y="1144803"/>
                </a:moveTo>
                <a:lnTo>
                  <a:pt x="81000" y="1144803"/>
                </a:lnTo>
                <a:lnTo>
                  <a:pt x="81000" y="0"/>
                </a:lnTo>
                <a:lnTo>
                  <a:pt x="0" y="0"/>
                </a:lnTo>
                <a:lnTo>
                  <a:pt x="0" y="1144803"/>
                </a:lnTo>
                <a:close/>
              </a:path>
            </a:pathLst>
          </a:custGeom>
          <a:solidFill>
            <a:srgbClr val="EE312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4" name="Google Shape;64;p22"/>
          <p:cNvSpPr txBox="1">
            <a:spLocks noGrp="1"/>
          </p:cNvSpPr>
          <p:nvPr>
            <p:ph type="title"/>
          </p:nvPr>
        </p:nvSpPr>
        <p:spPr>
          <a:xfrm>
            <a:off x="562355" y="1133896"/>
            <a:ext cx="9499375" cy="567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4100"/>
              <a:buFont typeface="Arial Black" panose="020B0A04020102020204"/>
              <a:buNone/>
              <a:defRPr sz="4100" b="1">
                <a:solidFill>
                  <a:srgbClr val="E60000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body" idx="1"/>
          </p:nvPr>
        </p:nvSpPr>
        <p:spPr>
          <a:xfrm>
            <a:off x="562355" y="489910"/>
            <a:ext cx="949937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457200" lvl="0" indent="-355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E60000"/>
              </a:buClr>
              <a:buSzPts val="2000"/>
              <a:buChar char="•"/>
              <a:defRPr sz="2000" b="1">
                <a:solidFill>
                  <a:srgbClr val="E60000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body" idx="2"/>
          </p:nvPr>
        </p:nvSpPr>
        <p:spPr>
          <a:xfrm>
            <a:off x="645691" y="5058739"/>
            <a:ext cx="2304000" cy="150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body" idx="3"/>
          </p:nvPr>
        </p:nvSpPr>
        <p:spPr>
          <a:xfrm>
            <a:off x="3017334" y="5058739"/>
            <a:ext cx="2304000" cy="150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body" idx="4"/>
          </p:nvPr>
        </p:nvSpPr>
        <p:spPr>
          <a:xfrm>
            <a:off x="5388977" y="5058739"/>
            <a:ext cx="2304000" cy="150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22"/>
          <p:cNvSpPr/>
          <p:nvPr/>
        </p:nvSpPr>
        <p:spPr>
          <a:xfrm>
            <a:off x="648087" y="4846672"/>
            <a:ext cx="7043531" cy="5166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/>
              <a:buNone/>
            </a:pPr>
            <a:endParaRPr sz="21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0" name="Google Shape;70;p22"/>
          <p:cNvSpPr txBox="1">
            <a:spLocks noGrp="1"/>
          </p:cNvSpPr>
          <p:nvPr>
            <p:ph type="body" idx="5"/>
          </p:nvPr>
        </p:nvSpPr>
        <p:spPr>
          <a:xfrm>
            <a:off x="7757731" y="2484487"/>
            <a:ext cx="2304000" cy="292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FF0000"/>
              </a:buClr>
              <a:buSzPts val="1400"/>
              <a:buNone/>
              <a:defRPr sz="1400" b="1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 b="1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5pPr>
            <a:lvl6pPr marL="2743200" lvl="5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6pPr>
            <a:lvl7pPr marL="3200400" lvl="6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7pPr>
            <a:lvl8pPr marL="3657600" lvl="7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8pPr>
            <a:lvl9pPr marL="4114800" lvl="8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body" idx="6"/>
          </p:nvPr>
        </p:nvSpPr>
        <p:spPr>
          <a:xfrm>
            <a:off x="7759260" y="2945191"/>
            <a:ext cx="2311011" cy="3462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body" idx="7"/>
          </p:nvPr>
        </p:nvSpPr>
        <p:spPr>
          <a:xfrm>
            <a:off x="665571" y="2470407"/>
            <a:ext cx="2304000" cy="2376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body" idx="8"/>
          </p:nvPr>
        </p:nvSpPr>
        <p:spPr>
          <a:xfrm>
            <a:off x="3037214" y="2470407"/>
            <a:ext cx="2304000" cy="2376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body" idx="9"/>
          </p:nvPr>
        </p:nvSpPr>
        <p:spPr>
          <a:xfrm>
            <a:off x="5408857" y="2470407"/>
            <a:ext cx="2304000" cy="2376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 panose="020F0502020204030204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>
            <a:spLocks noGrp="1"/>
          </p:cNvSpPr>
          <p:nvPr>
            <p:ph type="ctrTitle"/>
          </p:nvPr>
        </p:nvSpPr>
        <p:spPr>
          <a:xfrm>
            <a:off x="1336675" y="1237457"/>
            <a:ext cx="8020050" cy="2632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Calibri" panose="020F0502020204030204"/>
              <a:buNone/>
              <a:defRPr sz="5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subTitle" idx="1"/>
          </p:nvPr>
        </p:nvSpPr>
        <p:spPr>
          <a:xfrm>
            <a:off x="1336675" y="3971414"/>
            <a:ext cx="8020050" cy="1825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1pPr>
            <a:lvl2pPr lvl="1" algn="ctr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sz="1700"/>
            </a:lvl2pPr>
            <a:lvl3pPr lvl="2" algn="ctr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3pPr>
            <a:lvl4pPr lvl="3" algn="ctr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lvl="4" algn="ctr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lvl="5" algn="ctr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6pPr>
            <a:lvl7pPr lvl="6" algn="ctr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7pPr>
            <a:lvl8pPr lvl="7" algn="ctr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8pPr>
            <a:lvl9pPr lvl="8" algn="ctr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4"/>
          <p:cNvSpPr txBox="1">
            <a:spLocks noGrp="1"/>
          </p:cNvSpPr>
          <p:nvPr>
            <p:ph type="title"/>
          </p:nvPr>
        </p:nvSpPr>
        <p:spPr>
          <a:xfrm>
            <a:off x="735171" y="402569"/>
            <a:ext cx="9223058" cy="1461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4"/>
          <p:cNvSpPr txBox="1">
            <a:spLocks noGrp="1"/>
          </p:cNvSpPr>
          <p:nvPr>
            <p:ph type="body" idx="1"/>
          </p:nvPr>
        </p:nvSpPr>
        <p:spPr>
          <a:xfrm>
            <a:off x="735171" y="2012836"/>
            <a:ext cx="9223058" cy="4797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4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4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  <p:pic>
        <p:nvPicPr>
          <p:cNvPr id="87" name="Google Shape;87;p2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795265" y="280935"/>
            <a:ext cx="1512396" cy="277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735171" y="402569"/>
            <a:ext cx="9223058" cy="1461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alibri" panose="020F0502020204030204"/>
              <a:buNone/>
              <a:defRPr sz="3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735171" y="2012836"/>
            <a:ext cx="9223058" cy="4797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61950" algn="l" rtl="0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 panose="020B0604020202020204"/>
              <a:buChar char="•"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36550" algn="l" rtl="0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anose="020B0604020202020204"/>
              <a:buChar char="•"/>
              <a:defRPr sz="17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•"/>
              <a:defRPr sz="15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•"/>
              <a:defRPr sz="15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23850" algn="l" rtl="0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•"/>
              <a:defRPr sz="15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23850" algn="l" rtl="0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•"/>
              <a:defRPr sz="15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23850" algn="l" rtl="0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•"/>
              <a:defRPr sz="15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23850" algn="l" rtl="0">
              <a:lnSpc>
                <a:spcPct val="90000"/>
              </a:lnSpc>
              <a:spcBef>
                <a:spcPts val="43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 panose="020B0604020202020204"/>
              <a:buChar char="•"/>
              <a:defRPr sz="15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735171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3542189" y="7008172"/>
            <a:ext cx="3609023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21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7552214" y="7008172"/>
            <a:ext cx="2406015" cy="40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lang="ru-RU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urait.ru/bcode/514585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iblioclub.ru/index.php?page=book&amp;id=598404" TargetMode="External"/><Relationship Id="rId4" Type="http://schemas.openxmlformats.org/officeDocument/2006/relationships/hyperlink" Target="https://urait.ru/bcode/518499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19.wmf"/><Relationship Id="rId18" Type="http://schemas.openxmlformats.org/officeDocument/2006/relationships/oleObject" Target="../embeddings/oleObject8.bin"/><Relationship Id="rId3" Type="http://schemas.openxmlformats.org/officeDocument/2006/relationships/notesSlide" Target="../notesSlides/notesSlide19.xml"/><Relationship Id="rId21" Type="http://schemas.openxmlformats.org/officeDocument/2006/relationships/image" Target="../media/image23.wmf"/><Relationship Id="rId7" Type="http://schemas.openxmlformats.org/officeDocument/2006/relationships/image" Target="../media/image16.wmf"/><Relationship Id="rId12" Type="http://schemas.openxmlformats.org/officeDocument/2006/relationships/oleObject" Target="../embeddings/oleObject5.bin"/><Relationship Id="rId17" Type="http://schemas.openxmlformats.org/officeDocument/2006/relationships/image" Target="../media/image21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7.bin"/><Relationship Id="rId20" Type="http://schemas.openxmlformats.org/officeDocument/2006/relationships/oleObject" Target="../embeddings/oleObject9.bin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18.wmf"/><Relationship Id="rId24" Type="http://schemas.openxmlformats.org/officeDocument/2006/relationships/image" Target="../media/image24.wmf"/><Relationship Id="rId5" Type="http://schemas.openxmlformats.org/officeDocument/2006/relationships/image" Target="../media/image15.wmf"/><Relationship Id="rId15" Type="http://schemas.openxmlformats.org/officeDocument/2006/relationships/image" Target="../media/image20.wmf"/><Relationship Id="rId23" Type="http://schemas.openxmlformats.org/officeDocument/2006/relationships/package" Target="../embeddings/_________Microsoft_Word1.docx"/><Relationship Id="rId10" Type="http://schemas.openxmlformats.org/officeDocument/2006/relationships/oleObject" Target="../embeddings/oleObject4.bin"/><Relationship Id="rId19" Type="http://schemas.openxmlformats.org/officeDocument/2006/relationships/image" Target="../media/image22.w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17.wmf"/><Relationship Id="rId14" Type="http://schemas.openxmlformats.org/officeDocument/2006/relationships/oleObject" Target="../embeddings/oleObject6.bin"/><Relationship Id="rId22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"/>
          <p:cNvSpPr txBox="1">
            <a:spLocks noGrp="1"/>
          </p:cNvSpPr>
          <p:nvPr>
            <p:ph type="ctrTitle"/>
          </p:nvPr>
        </p:nvSpPr>
        <p:spPr>
          <a:xfrm>
            <a:off x="450156" y="2844527"/>
            <a:ext cx="9679452" cy="3121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 Black" panose="020B0A04020102020204"/>
              <a:buNone/>
            </a:pPr>
            <a:r>
              <a:rPr lang="ru-RU" sz="2100" dirty="0"/>
              <a:t>ОТЧЕТ </a:t>
            </a:r>
            <a:br>
              <a:rPr lang="ru-RU" sz="2100" dirty="0"/>
            </a:br>
            <a:r>
              <a:rPr lang="ru-RU" sz="2100" dirty="0"/>
              <a:t>о прохождении учебной практики </a:t>
            </a:r>
            <a:br>
              <a:rPr lang="ru-RU" sz="2100" dirty="0"/>
            </a:br>
            <a:r>
              <a:rPr lang="ru-RU" sz="2100" dirty="0"/>
              <a:t/>
            </a:r>
            <a:br>
              <a:rPr lang="ru-RU" sz="2100" dirty="0"/>
            </a:br>
            <a:r>
              <a:rPr lang="ru-RU" sz="2000" dirty="0"/>
              <a:t>по профессиональному модулю</a:t>
            </a:r>
            <a:br>
              <a:rPr lang="ru-RU" sz="2000" dirty="0"/>
            </a:br>
            <a:r>
              <a:rPr lang="ru-RU" sz="2000" dirty="0"/>
              <a:t>ПМ.02 Осуществление интеграции программных модулей</a:t>
            </a:r>
            <a:br>
              <a:rPr lang="ru-RU" sz="2000" dirty="0"/>
            </a:br>
            <a:r>
              <a:rPr lang="ru-RU" sz="2000" dirty="0"/>
              <a:t/>
            </a:r>
            <a:br>
              <a:rPr lang="ru-RU" sz="2000" dirty="0"/>
            </a:br>
            <a:r>
              <a:rPr lang="ru-RU" sz="2000" dirty="0"/>
              <a:t>в период с «25» мая 2025 г. по «21» июня 2025 г.</a:t>
            </a:r>
            <a:br>
              <a:rPr lang="ru-RU" sz="2000" dirty="0"/>
            </a:br>
            <a:r>
              <a:rPr lang="ru-RU" sz="2000" dirty="0"/>
              <a:t/>
            </a:r>
            <a:br>
              <a:rPr lang="ru-RU" sz="2000" dirty="0"/>
            </a:br>
            <a:r>
              <a:rPr lang="ru-RU" sz="2000" dirty="0"/>
              <a:t> Специальность 09.02.07 Информационные системы и программирование</a:t>
            </a:r>
            <a:r>
              <a:rPr lang="ru-RU" sz="2100" dirty="0"/>
              <a:t/>
            </a:r>
            <a:br>
              <a:rPr lang="ru-RU" sz="2100" dirty="0"/>
            </a:br>
            <a:endParaRPr sz="2700" dirty="0"/>
          </a:p>
        </p:txBody>
      </p:sp>
      <p:sp>
        <p:nvSpPr>
          <p:cNvPr id="146" name="Google Shape;146;p1"/>
          <p:cNvSpPr txBox="1"/>
          <p:nvPr/>
        </p:nvSpPr>
        <p:spPr>
          <a:xfrm>
            <a:off x="810196" y="6279378"/>
            <a:ext cx="8712968" cy="1402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Arial" panose="020B0604020202020204"/>
              <a:buNone/>
            </a:pPr>
            <a:endParaRPr sz="10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 panose="020B0604020202020204"/>
              <a:buNone/>
            </a:pPr>
            <a:r>
              <a:rPr lang="ru-RU" sz="2000" b="0" i="0" u="none" strike="noStrike" cap="none">
                <a:solidFill>
                  <a:srgbClr val="FF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ФИО обучающегося: Алиев Тимур Заурович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 panose="020B0604020202020204"/>
              <a:buNone/>
            </a:pPr>
            <a:r>
              <a:rPr lang="ru-RU" sz="2000" b="0" i="0" u="none" strike="noStrike" cap="none">
                <a:solidFill>
                  <a:srgbClr val="FF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Группа: </a:t>
            </a:r>
            <a:r>
              <a:rPr lang="en-US" sz="2000" b="0" i="0" u="none" strike="noStrike" cap="none">
                <a:solidFill>
                  <a:srgbClr val="FF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V</a:t>
            </a:r>
            <a:r>
              <a:rPr lang="ru-RU" sz="2000" b="0" i="0" u="none" strike="noStrike" cap="none">
                <a:solidFill>
                  <a:srgbClr val="FF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ДКИП-</a:t>
            </a:r>
            <a:r>
              <a:rPr lang="en-US" altLang="ru-RU" sz="2000" b="0" i="0" u="none" strike="noStrike" cap="none">
                <a:solidFill>
                  <a:srgbClr val="FF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111</a:t>
            </a:r>
            <a:r>
              <a:rPr lang="ru-RU" sz="2000" b="0" i="0" u="none" strike="noStrike" cap="none">
                <a:solidFill>
                  <a:srgbClr val="FF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прог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 panose="020B0604020202020204"/>
              <a:buNone/>
            </a:pPr>
            <a:r>
              <a:rPr lang="ru-RU" sz="2000" b="0" i="0" u="none" strike="noStrike" cap="none">
                <a:solidFill>
                  <a:srgbClr val="FF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ФИО Руководителя:  Сибирев Иван Валерьевич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rgbClr val="888888"/>
              </a:buClr>
              <a:buSzPts val="2200"/>
              <a:buFont typeface="Arial" panose="020B0604020202020204"/>
              <a:buNone/>
            </a:pPr>
            <a:endParaRPr sz="2200" b="0" i="1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Arial" panose="020B0604020202020204"/>
              <a:buNone/>
            </a:pPr>
            <a:endParaRPr sz="1000" b="1" i="0" u="none" strike="noStrike" cap="none">
              <a:solidFill>
                <a:srgbClr val="FF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16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Arial" panose="020B0604020202020204"/>
              <a:buNone/>
            </a:pPr>
            <a:endParaRPr sz="800" b="0" i="0" u="none" strike="noStrike" cap="none">
              <a:solidFill>
                <a:srgbClr val="FF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160"/>
              </a:spcBef>
              <a:spcAft>
                <a:spcPts val="0"/>
              </a:spcAft>
              <a:buClr>
                <a:srgbClr val="888888"/>
              </a:buClr>
              <a:buSzPts val="800"/>
              <a:buFont typeface="Arial" panose="020B0604020202020204"/>
              <a:buNone/>
            </a:pPr>
            <a:endParaRPr sz="800" b="0" i="1" u="none" strike="noStrike" cap="none">
              <a:solidFill>
                <a:srgbClr val="FF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7" name="Google Shape;147;p1"/>
          <p:cNvSpPr txBox="1"/>
          <p:nvPr/>
        </p:nvSpPr>
        <p:spPr>
          <a:xfrm>
            <a:off x="666180" y="1620391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ru-RU" sz="1400" b="1" i="0" u="none" strike="noStrike" cap="none" dirty="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НЕГОСУДАРСТВЕННОЕ ОБРАЗОВАТЕЛЬНОЕ ЧАСТНОЕ УЧРЕЖДЕНИЕ ВЫСШЕГО ОБРАЗОВАНИЯ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ru-RU" sz="1400" b="1" i="0" u="none" strike="noStrike" cap="none" dirty="0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«МОСКОВСКИЙ УНИВЕРСИТЕТ «СИНЕРГИЯ» 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400" b="1" dirty="0">
                <a:solidFill>
                  <a:prstClr val="white"/>
                </a:solidFill>
                <a:latin typeface="Arial" panose="020B0604020202020204" pitchFamily="34" charset="0"/>
              </a:rPr>
              <a:t>Факультет Информационных технологий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ru-RU" altLang="ru-RU" sz="1400" b="1" dirty="0">
                <a:solidFill>
                  <a:prstClr val="white"/>
                </a:solidFill>
                <a:latin typeface="Arial" panose="020B0604020202020204" pitchFamily="34" charset="0"/>
              </a:rPr>
              <a:t>Кафедра Цифровой экономики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c2613dc383_0_45"/>
          <p:cNvSpPr txBox="1"/>
          <p:nvPr/>
        </p:nvSpPr>
        <p:spPr>
          <a:xfrm>
            <a:off x="368272" y="1962798"/>
            <a:ext cx="9840029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indent="719455">
              <a:buSzPts val="2000"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 данном слайде необходимо продемонстрировать 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скриншот удаленных веток.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5" name="Google Shape;225;g2c2613dc383_0_45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" name="Google Shape;185;p5"/>
          <p:cNvSpPr txBox="1">
            <a:spLocks noGrp="1"/>
          </p:cNvSpPr>
          <p:nvPr>
            <p:ph type="title"/>
          </p:nvPr>
        </p:nvSpPr>
        <p:spPr>
          <a:xfrm>
            <a:off x="368273" y="375733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Этап проектирования</a:t>
            </a:r>
            <a:endParaRPr sz="1800" b="0" kern="120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8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69443" y="439191"/>
            <a:ext cx="8080079" cy="99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>
              <a:buClr>
                <a:srgbClr val="E60000"/>
              </a:buClr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Использование системы контроля версий и методов для получения кода с заданной функциональностью и степенью качества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2" name="Текстовое поле 1"/>
          <p:cNvSpPr txBox="1"/>
          <p:nvPr/>
        </p:nvSpPr>
        <p:spPr>
          <a:xfrm>
            <a:off x="2336800" y="3226435"/>
            <a:ext cx="5308600" cy="185991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zh-CN" sz="1300"/>
              <a:t>timur@timur-B450-AORUS-M ~/my_project$ (master) </a:t>
            </a:r>
          </a:p>
          <a:p>
            <a:r>
              <a:rPr lang="en-US" altLang="zh-CN" sz="1300"/>
              <a:t>$ git branch master</a:t>
            </a:r>
          </a:p>
          <a:p>
            <a:r>
              <a:rPr lang="en-US" altLang="zh-CN" sz="1300"/>
              <a:t>timur@timur-B450-AORUS-M ~/my_project$ (master) </a:t>
            </a:r>
          </a:p>
          <a:p>
            <a:r>
              <a:rPr lang="en-US" altLang="zh-CN" sz="1300"/>
              <a:t>$ git branch -a </a:t>
            </a:r>
          </a:p>
          <a:p>
            <a:r>
              <a:rPr lang="ru-RU" altLang="en-US" sz="1300"/>
              <a:t>* </a:t>
            </a:r>
            <a:r>
              <a:rPr lang="en-US" altLang="zh-CN" sz="1300"/>
              <a:t>master </a:t>
            </a:r>
          </a:p>
          <a:p>
            <a:r>
              <a:rPr lang="en-US" altLang="zh-CN" sz="1300"/>
              <a:t> </a:t>
            </a:r>
            <a:r>
              <a:rPr lang="ru-RU" altLang="en-US" sz="1300"/>
              <a:t> </a:t>
            </a:r>
            <a:r>
              <a:rPr lang="en-US" altLang="zh-CN" sz="1300"/>
              <a:t>remotes/origin/HEAD -&gt; origin/master </a:t>
            </a:r>
          </a:p>
          <a:p>
            <a:r>
              <a:rPr lang="ru-RU" altLang="en-US" sz="1300"/>
              <a:t>  </a:t>
            </a:r>
            <a:r>
              <a:rPr lang="en-US" altLang="zh-CN" sz="1300"/>
              <a:t>remotes/origin/master</a:t>
            </a:r>
          </a:p>
          <a:p>
            <a:r>
              <a:rPr lang="ru-RU" altLang="en-US" sz="1300"/>
              <a:t>  </a:t>
            </a:r>
            <a:r>
              <a:rPr lang="en-US" altLang="zh-CN" sz="1300"/>
              <a:t>remotes/origin/style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c2613dc383_0_67"/>
          <p:cNvSpPr txBox="1"/>
          <p:nvPr/>
        </p:nvSpPr>
        <p:spPr>
          <a:xfrm>
            <a:off x="368273" y="1964423"/>
            <a:ext cx="9983851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indent="719455" algn="just">
              <a:buSzPts val="2000"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 данном слайде необходимо продемонстрировать 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скриншот результата работы созданного </a:t>
            </a:r>
            <a:r>
              <a:rPr lang="ru-RU" sz="2000" b="0" i="0" u="none" strike="noStrike" cap="none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алиаса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3" name="Google Shape;233;g2c2613dc383_0_67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" name="Google Shape;185;p5"/>
          <p:cNvSpPr txBox="1">
            <a:spLocks noGrp="1"/>
          </p:cNvSpPr>
          <p:nvPr>
            <p:ph type="title"/>
          </p:nvPr>
        </p:nvSpPr>
        <p:spPr>
          <a:xfrm>
            <a:off x="368273" y="375733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Этап проектирования</a:t>
            </a:r>
            <a:endParaRPr sz="1800" b="0" kern="120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8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69443" y="439191"/>
            <a:ext cx="8080079" cy="99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>
              <a:buClr>
                <a:srgbClr val="E60000"/>
              </a:buClr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Использование системы контроля версий и методов для получения кода с заданной функциональностью и степенью качества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pic>
        <p:nvPicPr>
          <p:cNvPr id="11" name="Изображение11"/>
          <p:cNvPicPr/>
          <p:nvPr/>
        </p:nvPicPr>
        <p:blipFill>
          <a:blip r:embed="rId3">
            <a:lum/>
          </a:blip>
          <a:srcRect t="47227" r="2262" b="6961"/>
          <a:stretch>
            <a:fillRect/>
          </a:stretch>
        </p:blipFill>
        <p:spPr>
          <a:xfrm>
            <a:off x="2147570" y="3439795"/>
            <a:ext cx="6349365" cy="14890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c2613dc383_0_94"/>
          <p:cNvSpPr txBox="1"/>
          <p:nvPr/>
        </p:nvSpPr>
        <p:spPr>
          <a:xfrm>
            <a:off x="368273" y="1941060"/>
            <a:ext cx="9750579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indent="719455" algn="just">
              <a:buSzPts val="2000"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 данном слайде необходимо продемонстрировать 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скриншот отправки изменений в удаленный </a:t>
            </a:r>
            <a:r>
              <a:rPr lang="ru-RU" sz="2000" b="0" i="0" u="none" strike="noStrike" cap="none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репозиторий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1" name="Google Shape;241;g2c2613dc383_0_94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42" name="Google Shape;242;g2c2613dc383_0_9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271762" y="2682197"/>
            <a:ext cx="5943600" cy="37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85;p5"/>
          <p:cNvSpPr txBox="1">
            <a:spLocks noGrp="1"/>
          </p:cNvSpPr>
          <p:nvPr>
            <p:ph type="title"/>
          </p:nvPr>
        </p:nvSpPr>
        <p:spPr>
          <a:xfrm>
            <a:off x="368273" y="375733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Этап проектирования</a:t>
            </a:r>
            <a:endParaRPr sz="1800" b="0" kern="120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8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69443" y="439191"/>
            <a:ext cx="8080079" cy="99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>
              <a:buClr>
                <a:srgbClr val="E60000"/>
              </a:buClr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Использование системы контроля версий и методов для получения кода с заданной функциональностью и степенью качества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c2613dc383_0_74"/>
          <p:cNvSpPr txBox="1"/>
          <p:nvPr/>
        </p:nvSpPr>
        <p:spPr>
          <a:xfrm>
            <a:off x="368273" y="1980140"/>
            <a:ext cx="10148251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indent="719455" algn="just">
              <a:buSzPts val="2000"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 данном слайде необходимо продемонстрировать 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скриншот удаления ветки  iss53.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9" name="Google Shape;249;g2c2613dc383_0_74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" name="Google Shape;185;p5"/>
          <p:cNvSpPr txBox="1">
            <a:spLocks noGrp="1"/>
          </p:cNvSpPr>
          <p:nvPr>
            <p:ph type="title"/>
          </p:nvPr>
        </p:nvSpPr>
        <p:spPr>
          <a:xfrm>
            <a:off x="368273" y="375733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Этап проектирования</a:t>
            </a:r>
            <a:endParaRPr sz="1800" b="0" kern="120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8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69443" y="439191"/>
            <a:ext cx="8080079" cy="99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>
              <a:buClr>
                <a:srgbClr val="E60000"/>
              </a:buClr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Использование системы контроля версий и методов для получения кода с заданной функциональностью и степенью качества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pic>
        <p:nvPicPr>
          <p:cNvPr id="2" name="Изображение7"/>
          <p:cNvPicPr/>
          <p:nvPr/>
        </p:nvPicPr>
        <p:blipFill>
          <a:blip r:embed="rId3">
            <a:lum/>
          </a:blip>
          <a:srcRect t="30082" b="34661"/>
          <a:stretch>
            <a:fillRect/>
          </a:stretch>
        </p:blipFill>
        <p:spPr>
          <a:xfrm>
            <a:off x="2343785" y="3227705"/>
            <a:ext cx="6005830" cy="9779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c2613dc383_0_83"/>
          <p:cNvSpPr txBox="1"/>
          <p:nvPr/>
        </p:nvSpPr>
        <p:spPr>
          <a:xfrm>
            <a:off x="368273" y="1897385"/>
            <a:ext cx="994496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indent="719455" algn="just">
              <a:buSzPts val="2000"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 данном слайде необходимо продемонстрировать 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скриншот слияния веток.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7" name="Google Shape;257;g2c2613dc383_0_83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" name="Google Shape;185;p5"/>
          <p:cNvSpPr txBox="1">
            <a:spLocks noGrp="1"/>
          </p:cNvSpPr>
          <p:nvPr>
            <p:ph type="title"/>
          </p:nvPr>
        </p:nvSpPr>
        <p:spPr>
          <a:xfrm>
            <a:off x="368273" y="375733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Этап проектирования</a:t>
            </a:r>
            <a:endParaRPr sz="1800" b="0" kern="120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8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69443" y="439191"/>
            <a:ext cx="8080079" cy="99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>
              <a:buClr>
                <a:srgbClr val="E60000"/>
              </a:buClr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Использование системы контроля версий и методов для получения кода с заданной функциональностью и степенью качества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pic>
        <p:nvPicPr>
          <p:cNvPr id="6" name="Изображение6"/>
          <p:cNvPicPr/>
          <p:nvPr/>
        </p:nvPicPr>
        <p:blipFill>
          <a:blip r:embed="rId3">
            <a:lum/>
          </a:blip>
          <a:srcRect r="3766" b="9903"/>
          <a:stretch>
            <a:fillRect/>
          </a:stretch>
        </p:blipFill>
        <p:spPr>
          <a:xfrm>
            <a:off x="2128520" y="2574925"/>
            <a:ext cx="5986780" cy="21259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bf727242c8_0_0"/>
          <p:cNvSpPr txBox="1">
            <a:spLocks noGrp="1"/>
          </p:cNvSpPr>
          <p:nvPr>
            <p:ph type="title"/>
          </p:nvPr>
        </p:nvSpPr>
        <p:spPr>
          <a:xfrm>
            <a:off x="396581" y="323591"/>
            <a:ext cx="10160700" cy="1481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Отчетный этап</a:t>
            </a:r>
            <a:b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</a:br>
            <a:r>
              <a:rPr lang="ru-RU" sz="3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/>
            </a:r>
            <a:b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b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24" name="Google Shape;224;g2bf727242c8_0_0"/>
          <p:cNvSpPr txBox="1">
            <a:spLocks noGrp="1"/>
          </p:cNvSpPr>
          <p:nvPr>
            <p:ph type="body" idx="2"/>
          </p:nvPr>
        </p:nvSpPr>
        <p:spPr>
          <a:xfrm>
            <a:off x="242841" y="373262"/>
            <a:ext cx="98250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869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 panose="020B0604020202020204"/>
              <a:buNone/>
            </a:pPr>
            <a:endParaRPr sz="1300" dirty="0">
              <a:solidFill>
                <a:srgbClr val="E6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6995" lvl="0" indent="0" algn="l" rtl="0">
              <a:lnSpc>
                <a:spcPct val="80000"/>
              </a:lnSpc>
              <a:spcBef>
                <a:spcPts val="855"/>
              </a:spcBef>
              <a:spcAft>
                <a:spcPts val="0"/>
              </a:spcAft>
              <a:buClr>
                <a:srgbClr val="E60000"/>
              </a:buClr>
              <a:buSzPts val="2500"/>
              <a:buFont typeface="Arial" panose="020B0604020202020204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Формирование отчетной документации по результатам работ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  <a:p>
            <a:pPr marL="869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endParaRPr sz="1300" b="0" dirty="0">
              <a:solidFill>
                <a:srgbClr val="E6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25" name="Google Shape;225;g2bf727242c8_0_0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26" name="Google Shape;226;g2bf727242c8_0_0"/>
          <p:cNvSpPr txBox="1">
            <a:spLocks noGrp="1"/>
          </p:cNvSpPr>
          <p:nvPr>
            <p:ph type="body" idx="1"/>
          </p:nvPr>
        </p:nvSpPr>
        <p:spPr>
          <a:xfrm>
            <a:off x="396581" y="1936872"/>
            <a:ext cx="10082400" cy="450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ru-RU" sz="1800" b="1" u="sng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При оформлении отчетных материалов следует придерживаться действующих стандартов.</a:t>
            </a:r>
            <a:endParaRPr sz="1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71145" lvl="0" indent="-268605" algn="just" rtl="0">
              <a:spcBef>
                <a:spcPts val="855"/>
              </a:spcBef>
              <a:spcAft>
                <a:spcPts val="0"/>
              </a:spcAft>
              <a:buSzPts val="2000"/>
              <a:buFont typeface="Times New Roman" panose="02020603050405020304"/>
              <a:buChar char="•"/>
            </a:pPr>
            <a:r>
              <a:rPr lang="ru-RU" sz="18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В соответствии с ГОСТ 2.105-79 «Общие требования к текстовым документам» иллюстрации (графики, схемы, диаграммы) могут быть приведены как в основном тексте, так и в приложении. Все иллюстрации именуют рисунками. Все рисунки, таблицы и формулы нумеруют арабскими цифрами последовательно (сквозная нумерация) или в пределах раздела (относительная нумерация). В приложении - в пределах приложения. Каждый рисунок должен иметь подрисуночную подпись - название, помещаемую под рисунком.</a:t>
            </a:r>
            <a:endParaRPr sz="1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71145" lvl="0" indent="-268605" algn="just" rtl="0">
              <a:spcBef>
                <a:spcPts val="855"/>
              </a:spcBef>
              <a:spcAft>
                <a:spcPts val="0"/>
              </a:spcAft>
              <a:buSzPts val="2000"/>
              <a:buFont typeface="Times New Roman" panose="02020603050405020304"/>
              <a:buChar char="•"/>
            </a:pPr>
            <a:r>
              <a:rPr lang="ru-RU" sz="18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Рисунки следует размещать так, чтобы их можно было рассматривать без поворота страницы. Если такое размещение невозможно, рисунки следует располагать так, чтобы для просмотра надо было повернуть страницу по часовой стрелке. В этом случае верхним краем является левый край страницы. Расположение и размеры полей сохраняются.</a:t>
            </a:r>
            <a:endParaRPr sz="1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71145" lvl="0" indent="-268605" algn="just" rtl="0">
              <a:spcBef>
                <a:spcPts val="855"/>
              </a:spcBef>
              <a:spcAft>
                <a:spcPts val="0"/>
              </a:spcAft>
              <a:buSzPts val="2000"/>
              <a:buFont typeface="Times New Roman" panose="02020603050405020304"/>
              <a:buChar char="•"/>
            </a:pPr>
            <a:r>
              <a:rPr lang="ru-RU" sz="18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Номер таблицы размещают в правом верхнем углу или перед заголовком таблицы, если он есть. Заголовок, кроме первой буквы, выполняют строчными буквами. Ссылки на таблицы в тексте пояснительной записки указывают в виде слова «табл.» и номера таблицы. </a:t>
            </a:r>
            <a:r>
              <a:rPr lang="ru-RU" sz="1800" i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Например: Результаты тестов приведены в табл. 4.</a:t>
            </a:r>
            <a:endParaRPr sz="1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71145" lvl="0" indent="-141605" algn="l" rtl="0"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sz="20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1600" dirty="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bf727242c8_0_7"/>
          <p:cNvSpPr txBox="1">
            <a:spLocks noGrp="1"/>
          </p:cNvSpPr>
          <p:nvPr>
            <p:ph type="title"/>
          </p:nvPr>
        </p:nvSpPr>
        <p:spPr>
          <a:xfrm>
            <a:off x="396581" y="323591"/>
            <a:ext cx="10160700" cy="1481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Отчетный этап</a:t>
            </a:r>
            <a:b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</a:br>
            <a:r>
              <a:rPr lang="ru-RU" sz="3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/>
            </a:r>
            <a:b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b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32" name="Google Shape;232;g2bf727242c8_0_7"/>
          <p:cNvSpPr txBox="1">
            <a:spLocks noGrp="1"/>
          </p:cNvSpPr>
          <p:nvPr>
            <p:ph type="body" idx="2"/>
          </p:nvPr>
        </p:nvSpPr>
        <p:spPr>
          <a:xfrm>
            <a:off x="234132" y="440218"/>
            <a:ext cx="98250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869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endParaRPr sz="1300" dirty="0">
              <a:solidFill>
                <a:srgbClr val="E6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6995" lvl="0" indent="0" algn="l" rtl="0">
              <a:lnSpc>
                <a:spcPct val="80000"/>
              </a:lnSpc>
              <a:spcBef>
                <a:spcPts val="855"/>
              </a:spcBef>
              <a:spcAft>
                <a:spcPts val="0"/>
              </a:spcAft>
              <a:buClr>
                <a:srgbClr val="E60000"/>
              </a:buClr>
              <a:buSzPts val="2500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Формирование отчетной документации по результатам работ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  <a:p>
            <a:pPr marL="869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endParaRPr sz="1300" b="0" dirty="0">
              <a:solidFill>
                <a:srgbClr val="E6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33" name="Google Shape;233;g2bf727242c8_0_7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34" name="Google Shape;234;g2bf727242c8_0_7"/>
          <p:cNvSpPr txBox="1">
            <a:spLocks noGrp="1"/>
          </p:cNvSpPr>
          <p:nvPr>
            <p:ph type="body" idx="1"/>
          </p:nvPr>
        </p:nvSpPr>
        <p:spPr>
          <a:xfrm>
            <a:off x="435731" y="1922162"/>
            <a:ext cx="100824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ru-RU" sz="1800" b="1" u="sng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При оформлении отчетных материалов следует придерживаться действующих стандартов.</a:t>
            </a:r>
            <a:endParaRPr sz="1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71145" lvl="0" indent="-263525" algn="just" rtl="0">
              <a:spcBef>
                <a:spcPts val="855"/>
              </a:spcBef>
              <a:spcAft>
                <a:spcPts val="0"/>
              </a:spcAft>
              <a:buSzPts val="2100"/>
              <a:buFont typeface="Times New Roman" panose="02020603050405020304"/>
              <a:buChar char="•"/>
            </a:pPr>
            <a:r>
              <a:rPr lang="ru-RU" sz="18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Список литературы должен включать все использованные источники. Сведения о книгах (монографиях, учебниках, пособиях, справочниках и т.д.) должны содержать: фамилию и инициалы автора, заглавие книги, место издания, издательство, год издания. При наличии трех и более авторов допускается указывать фамилию и инициалы только первого из них со словами «и др.». Издательство надо приводить полностью в именительном падеже: допускается сокращение названия только двух городов: Москва (М.) и Санкт-Петербург (СПб.).</a:t>
            </a:r>
            <a:endParaRPr sz="1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71145" lvl="0" indent="-263525" algn="just" rtl="0">
              <a:spcBef>
                <a:spcPts val="855"/>
              </a:spcBef>
              <a:spcAft>
                <a:spcPts val="0"/>
              </a:spcAft>
              <a:buSzPts val="2100"/>
              <a:buFont typeface="Times New Roman" panose="02020603050405020304"/>
              <a:buChar char="•"/>
            </a:pPr>
            <a:r>
              <a:rPr lang="ru-RU" sz="18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Сведения о статье из периодического издания должны включать: фамилию и инициалы автора, наименование статьи, издания (журнала), серии (если она есть), год выпуска, том (если есть), номер издания (журнала) и номера страниц, на которых помещена статья.</a:t>
            </a:r>
            <a:endParaRPr sz="1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71145" lvl="0" indent="-263525" algn="just" rtl="0">
              <a:spcBef>
                <a:spcPts val="855"/>
              </a:spcBef>
              <a:spcAft>
                <a:spcPts val="0"/>
              </a:spcAft>
              <a:buSzPts val="2100"/>
              <a:buFont typeface="Times New Roman" panose="02020603050405020304"/>
              <a:buChar char="•"/>
            </a:pPr>
            <a:r>
              <a:rPr lang="ru-RU" sz="18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При ссылке на источник из списка литературы (особенно при обзоре аналогов) надо указывать порядковый номер по списку литературы, заключенный в квадратные скобки; например: [5].</a:t>
            </a:r>
            <a:endParaRPr sz="18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71145" lvl="0" indent="-130175" algn="l" rtl="0"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sz="21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1700" b="1" u="sng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bf727242c8_0_14"/>
          <p:cNvSpPr txBox="1">
            <a:spLocks noGrp="1"/>
          </p:cNvSpPr>
          <p:nvPr>
            <p:ph type="title"/>
          </p:nvPr>
        </p:nvSpPr>
        <p:spPr>
          <a:xfrm>
            <a:off x="396581" y="323591"/>
            <a:ext cx="10160700" cy="1481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Отчетный этап</a:t>
            </a:r>
            <a:b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</a:br>
            <a:r>
              <a:rPr lang="ru-RU" sz="3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/>
            </a:r>
            <a:b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b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40" name="Google Shape;240;g2bf727242c8_0_14"/>
          <p:cNvSpPr txBox="1">
            <a:spLocks noGrp="1"/>
          </p:cNvSpPr>
          <p:nvPr>
            <p:ph type="body" idx="2"/>
          </p:nvPr>
        </p:nvSpPr>
        <p:spPr>
          <a:xfrm>
            <a:off x="247157" y="697918"/>
            <a:ext cx="98250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86995" lvl="0" indent="0" algn="l" rtl="0"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1800"/>
              <a:buFont typeface="Arial" panose="020B0604020202020204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Выводы о результатах прохождения учебной практики: 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  <a:p>
            <a:pPr marL="86995" lvl="0" indent="0" algn="l" rtl="0">
              <a:spcBef>
                <a:spcPts val="855"/>
              </a:spcBef>
              <a:spcAft>
                <a:spcPts val="0"/>
              </a:spcAft>
              <a:buClr>
                <a:srgbClr val="E60000"/>
              </a:buClr>
              <a:buSzPts val="1800"/>
              <a:buFont typeface="Arial" panose="020B0604020202020204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выполняемая работа, приобретенные умения и навыки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  <a:p>
            <a:pPr marL="86995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None/>
            </a:pPr>
            <a:endParaRPr sz="1300" dirty="0">
              <a:solidFill>
                <a:srgbClr val="E6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41" name="Google Shape;241;g2bf727242c8_0_14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42" name="Google Shape;242;g2bf727242c8_0_14"/>
          <p:cNvSpPr txBox="1">
            <a:spLocks noGrp="1"/>
          </p:cNvSpPr>
          <p:nvPr>
            <p:ph type="body" idx="1"/>
          </p:nvPr>
        </p:nvSpPr>
        <p:spPr>
          <a:xfrm>
            <a:off x="434248" y="1713008"/>
            <a:ext cx="100824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ru-RU" sz="2100" b="1" u="sng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Подведите итоги прохождения учебной практики:</a:t>
            </a:r>
            <a:endParaRPr sz="2100" b="1" u="sng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В ходе прохождения учебной практики мной были получены освоены следующие навыки: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AutoNum type="arabicPeriod"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Создавать директории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AutoNum type="arabicPeriod"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Создавать коммиты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AutoNum type="arabicPeriod"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Создавать ветки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AutoNum type="arabicPeriod"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Отправлять изменения</a:t>
            </a:r>
          </a:p>
          <a:p>
            <a:pPr marL="457200" lvl="0" indent="-381000" algn="just" rtl="0"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AutoNum type="arabicPeriod"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Объединять ветки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sz="2100" b="1" u="sng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4"/>
          <p:cNvSpPr txBox="1">
            <a:spLocks noGrp="1"/>
          </p:cNvSpPr>
          <p:nvPr>
            <p:ph type="title"/>
          </p:nvPr>
        </p:nvSpPr>
        <p:spPr>
          <a:xfrm>
            <a:off x="463818" y="497981"/>
            <a:ext cx="9687193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Отчетный этап</a:t>
            </a:r>
            <a:endParaRPr sz="3000" kern="1200" dirty="0">
              <a:latin typeface="Arial Black" panose="020B0A04020102020204" pitchFamily="34" charset="0"/>
              <a:ea typeface="+mj-ea"/>
              <a:cs typeface="+mj-cs"/>
              <a:sym typeface="Times New Roman" panose="02020603050405020304"/>
            </a:endParaRPr>
          </a:p>
        </p:txBody>
      </p:sp>
      <p:sp>
        <p:nvSpPr>
          <p:cNvPr id="287" name="Google Shape;287;p14"/>
          <p:cNvSpPr txBox="1">
            <a:spLocks noGrp="1"/>
          </p:cNvSpPr>
          <p:nvPr>
            <p:ph type="body" idx="1"/>
          </p:nvPr>
        </p:nvSpPr>
        <p:spPr>
          <a:xfrm>
            <a:off x="394962" y="1802983"/>
            <a:ext cx="9824904" cy="4854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 fontScale="80000" lnSpcReduction="10000"/>
          </a:bodyPr>
          <a:lstStyle/>
          <a:p>
            <a:pPr marL="361950" lvl="0" indent="-3619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 panose="02020603050405020304"/>
              <a:buAutoNum type="arabicPeriod"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Советов, Б. Я.  Базы данных : учебник для среднего профессионального образования / Б. Я. Советов, В. В. </a:t>
            </a:r>
            <a:r>
              <a:rPr lang="ru-RU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Цехановский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В. Д. Чертовской. — 3-е изд., </a:t>
            </a:r>
            <a:r>
              <a:rPr lang="ru-RU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перераб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и доп. — Москва : Издательство </a:t>
            </a:r>
            <a:r>
              <a:rPr lang="ru-RU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Юрайт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2023. — 420 с. — (Профессиональное образование). — ISBN 978-5-534-09324-7. — Текст : электронный // Образовательная платформа </a:t>
            </a:r>
            <a:r>
              <a:rPr lang="ru-RU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Юрайт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[сайт]. — URL: </a:t>
            </a:r>
            <a:r>
              <a:rPr lang="ru-RU" u="sng" dirty="0">
                <a:solidFill>
                  <a:schemeClr val="hlink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  <a:hlinkClick r:id="rId3"/>
              </a:rPr>
              <a:t>https://urait.ru/bcode/514585</a:t>
            </a:r>
            <a:endParaRPr u="sng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61950" lvl="0" indent="-361950" algn="just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 panose="02020603050405020304"/>
              <a:buAutoNum type="arabicPeriod"/>
            </a:pPr>
            <a:r>
              <a:rPr lang="ru-RU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Стружкин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Н. П.  Базы данных: проектирование : учебник для среднего профессионального образования / Н. П. </a:t>
            </a:r>
            <a:r>
              <a:rPr lang="ru-RU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Стружкин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В. В. Годин. — Москва : Издательство </a:t>
            </a:r>
            <a:r>
              <a:rPr lang="ru-RU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Юрайт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2023. — 477 с. — (Профессиональное образование). — ISBN 978-5-534-11635-9. — Текст : электронный // Образовательная платформа </a:t>
            </a:r>
            <a:r>
              <a:rPr lang="ru-RU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Юрайт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[сайт]. — URL: </a:t>
            </a:r>
            <a:r>
              <a:rPr lang="ru-RU" u="sng" dirty="0">
                <a:solidFill>
                  <a:schemeClr val="hlink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  <a:hlinkClick r:id="rId4"/>
              </a:rPr>
              <a:t>https://urait.ru/bcode/518499</a:t>
            </a:r>
            <a:endParaRPr u="sng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61950" lvl="0" indent="-361950" algn="just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 panose="02020603050405020304"/>
              <a:buAutoNum type="arabicPeriod"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Нагаева, И.А. Основы алгоритмизации и программирования: практикум : [12+] / И.А. Нагаева, И.А. Кузнецов. – Москва ; Берлин : </a:t>
            </a:r>
            <a:r>
              <a:rPr lang="ru-RU" dirty="0" err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Директ</a:t>
            </a: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-Медиа, 2021. – 169 с. : схем. – Режим доступа: по подписке. – URL: </a:t>
            </a:r>
            <a:r>
              <a:rPr lang="ru-RU" u="sng" dirty="0">
                <a:solidFill>
                  <a:schemeClr val="hlink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  <a:hlinkClick r:id="rId5"/>
              </a:rPr>
              <a:t>https://biblioclub.ru/</a:t>
            </a:r>
            <a:endParaRPr u="sng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61950" lvl="0" indent="-361950" algn="just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 panose="02020603050405020304"/>
              <a:buAutoNum type="arabicPeriod"/>
            </a:pP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Кузнецов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Д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Базы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данных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: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учебное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пособие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/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Д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Кузнецов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— 2-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е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изд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—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Санкт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-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Петербург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: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Лань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2023. — 320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— (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Учебники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для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вузов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). — ISBN 978-5-8114-5679-6. —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Текст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: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электронный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//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ЛитРес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[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сайт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]. — URL: https://www.litres.ru</a:t>
            </a:r>
          </a:p>
          <a:p>
            <a:pPr marL="361950" lvl="0" indent="-361950" algn="just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 panose="02020603050405020304"/>
              <a:buAutoNum type="arabicPeriod"/>
            </a:pP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Смирнова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Е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А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Проектирование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баз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данных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: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практическое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руководство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/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Е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А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Смирнова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—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Москва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: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Эксмо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2025. — 250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 — (IT-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образование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). — ISBN 978-5-699-98766-1. —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Текст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: 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электронный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// Ozon [</a:t>
            </a:r>
            <a:r>
              <a:rPr lang="en-US" altLang="en-US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сайт</a:t>
            </a:r>
            <a:r>
              <a:rPr lang="en-US" alt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]. — URL: https://www.litres.ru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88" name="Google Shape;288;p14"/>
          <p:cNvSpPr txBox="1">
            <a:spLocks noGrp="1"/>
          </p:cNvSpPr>
          <p:nvPr>
            <p:ph type="body" idx="2"/>
          </p:nvPr>
        </p:nvSpPr>
        <p:spPr>
          <a:xfrm>
            <a:off x="305068" y="845783"/>
            <a:ext cx="9824904" cy="567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8763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1800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Список используемой литературы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289" name="Google Shape;289;p14"/>
          <p:cNvSpPr/>
          <p:nvPr/>
        </p:nvSpPr>
        <p:spPr>
          <a:xfrm>
            <a:off x="7434932" y="210982"/>
            <a:ext cx="3153698" cy="4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c00a3e1a9a_0_23"/>
          <p:cNvSpPr txBox="1">
            <a:spLocks noGrp="1"/>
          </p:cNvSpPr>
          <p:nvPr>
            <p:ph type="title"/>
          </p:nvPr>
        </p:nvSpPr>
        <p:spPr>
          <a:xfrm>
            <a:off x="463818" y="497982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Отчетный этап</a:t>
            </a:r>
            <a:endParaRPr sz="3000" kern="1200" dirty="0">
              <a:latin typeface="Arial Black" panose="020B0A04020102020204" pitchFamily="34" charset="0"/>
              <a:ea typeface="+mj-ea"/>
              <a:cs typeface="+mj-cs"/>
              <a:sym typeface="Times New Roman" panose="02020603050405020304"/>
            </a:endParaRPr>
          </a:p>
        </p:txBody>
      </p:sp>
      <p:sp>
        <p:nvSpPr>
          <p:cNvPr id="295" name="Google Shape;295;g2c00a3e1a9a_0_23"/>
          <p:cNvSpPr txBox="1">
            <a:spLocks noGrp="1"/>
          </p:cNvSpPr>
          <p:nvPr>
            <p:ph type="body" idx="1"/>
          </p:nvPr>
        </p:nvSpPr>
        <p:spPr>
          <a:xfrm>
            <a:off x="305068" y="1952884"/>
            <a:ext cx="9825000" cy="48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/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1.1. Гит.docx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1.2. Гит.docx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1.3. Гит.docx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1.4. Гит.docx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1.5. Гит.docx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1.6. Гит.docx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1.7. Гит.docx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1.8. Гит.docx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1.9. Гит.docx</a:t>
            </a:r>
          </a:p>
          <a:p>
            <a:pPr marL="76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2. Гит.docx</a:t>
            </a: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855"/>
              </a:spcBef>
              <a:spcAft>
                <a:spcPts val="0"/>
              </a:spcAft>
              <a:buSzPts val="2400"/>
              <a:buNone/>
            </a:pPr>
            <a:endParaRPr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96" name="Google Shape;296;g2c00a3e1a9a_0_23"/>
          <p:cNvSpPr txBox="1">
            <a:spLocks noGrp="1"/>
          </p:cNvSpPr>
          <p:nvPr>
            <p:ph type="body" idx="2"/>
          </p:nvPr>
        </p:nvSpPr>
        <p:spPr>
          <a:xfrm>
            <a:off x="305068" y="845783"/>
            <a:ext cx="9825000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86995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1800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Приложения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297" name="Google Shape;297;g2c00a3e1a9a_0_23"/>
          <p:cNvSpPr/>
          <p:nvPr/>
        </p:nvSpPr>
        <p:spPr>
          <a:xfrm>
            <a:off x="7434932" y="210982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aphicFrame>
        <p:nvGraphicFramePr>
          <p:cNvPr id="2" name="Объект 1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2037715"/>
          <a:ext cx="971550" cy="4533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showAsIcon="1" r:id="rId4" imgW="971550" imgH="628650" progId="Word.OpenDocumentText.12">
                  <p:embed/>
                </p:oleObj>
              </mc:Choice>
              <mc:Fallback>
                <p:oleObj showAsIcon="1" r:id="rId4" imgW="971550" imgH="628650" progId="Word.OpenDocumentText.12">
                  <p:embed/>
                  <p:pic>
                    <p:nvPicPr>
                      <p:cNvPr id="0" name="Изображение 102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95830" y="2037715"/>
                        <a:ext cx="971550" cy="4533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2406015"/>
          <a:ext cx="971550" cy="530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showAsIcon="1" r:id="rId6" imgW="971550" imgH="628650" progId="Word.OpenDocumentText.12">
                  <p:embed/>
                </p:oleObj>
              </mc:Choice>
              <mc:Fallback>
                <p:oleObj showAsIcon="1" r:id="rId6" imgW="971550" imgH="628650" progId="Word.OpenDocumentText.12">
                  <p:embed/>
                  <p:pic>
                    <p:nvPicPr>
                      <p:cNvPr id="0" name="Изображение 1025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95830" y="2406015"/>
                        <a:ext cx="971550" cy="5308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2770505"/>
          <a:ext cx="971550" cy="5035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showAsIcon="1" r:id="rId8" imgW="971550" imgH="628650" progId="Word.OpenDocumentText.12">
                  <p:embed/>
                </p:oleObj>
              </mc:Choice>
              <mc:Fallback>
                <p:oleObj showAsIcon="1" r:id="rId8" imgW="971550" imgH="628650" progId="Word.OpenDocumentText.12">
                  <p:embed/>
                  <p:pic>
                    <p:nvPicPr>
                      <p:cNvPr id="0" name="Изображение 1026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95830" y="2770505"/>
                        <a:ext cx="971550" cy="5035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3114675"/>
          <a:ext cx="971550" cy="483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showAsIcon="1" r:id="rId10" imgW="971550" imgH="628650" progId="Word.OpenDocumentText.12">
                  <p:embed/>
                </p:oleObj>
              </mc:Choice>
              <mc:Fallback>
                <p:oleObj showAsIcon="1" r:id="rId10" imgW="971550" imgH="628650" progId="Word.OpenDocumentText.12">
                  <p:embed/>
                  <p:pic>
                    <p:nvPicPr>
                      <p:cNvPr id="0" name="Изображение 1027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95830" y="3114675"/>
                        <a:ext cx="971550" cy="483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3444875"/>
          <a:ext cx="971550" cy="5022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showAsIcon="1" r:id="rId12" imgW="971550" imgH="628650" progId="Word.OpenDocumentText.12">
                  <p:embed/>
                </p:oleObj>
              </mc:Choice>
              <mc:Fallback>
                <p:oleObj showAsIcon="1" r:id="rId12" imgW="971550" imgH="628650" progId="Word.OpenDocumentText.12">
                  <p:embed/>
                  <p:pic>
                    <p:nvPicPr>
                      <p:cNvPr id="0" name="Изображение 1028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95830" y="3444875"/>
                        <a:ext cx="971550" cy="5022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3842385"/>
          <a:ext cx="971550" cy="4648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showAsIcon="1" r:id="rId14" imgW="971550" imgH="628650" progId="Word.OpenDocumentText.12">
                  <p:embed/>
                </p:oleObj>
              </mc:Choice>
              <mc:Fallback>
                <p:oleObj showAsIcon="1" r:id="rId14" imgW="971550" imgH="628650" progId="Word.OpenDocumentText.12">
                  <p:embed/>
                  <p:pic>
                    <p:nvPicPr>
                      <p:cNvPr id="0" name="Изображение 1029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195830" y="3842385"/>
                        <a:ext cx="971550" cy="4648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4222115"/>
          <a:ext cx="971550" cy="524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showAsIcon="1" r:id="rId16" imgW="971550" imgH="628650" progId="Word.OpenDocumentText.12">
                  <p:embed/>
                </p:oleObj>
              </mc:Choice>
              <mc:Fallback>
                <p:oleObj showAsIcon="1" r:id="rId16" imgW="971550" imgH="628650" progId="Word.OpenDocumentText.12">
                  <p:embed/>
                  <p:pic>
                    <p:nvPicPr>
                      <p:cNvPr id="0" name="Изображение 1030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195830" y="4222115"/>
                        <a:ext cx="971550" cy="524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4551045"/>
          <a:ext cx="971550" cy="483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showAsIcon="1" r:id="rId18" imgW="971550" imgH="628650" progId="Word.OpenDocumentText.12">
                  <p:embed/>
                </p:oleObj>
              </mc:Choice>
              <mc:Fallback>
                <p:oleObj showAsIcon="1" r:id="rId18" imgW="971550" imgH="628650" progId="Word.OpenDocumentText.12">
                  <p:embed/>
                  <p:pic>
                    <p:nvPicPr>
                      <p:cNvPr id="0" name="Изображение 1031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195830" y="4551045"/>
                        <a:ext cx="971550" cy="483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4875530"/>
          <a:ext cx="971550" cy="474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showAsIcon="1" r:id="rId20" imgW="971550" imgH="628650" progId="Word.OpenDocumentText.12">
                  <p:embed/>
                </p:oleObj>
              </mc:Choice>
              <mc:Fallback>
                <p:oleObj showAsIcon="1" r:id="rId20" imgW="971550" imgH="628650" progId="Word.OpenDocumentText.12">
                  <p:embed/>
                  <p:pic>
                    <p:nvPicPr>
                      <p:cNvPr id="0" name="Изображение 1032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2195830" y="4875530"/>
                        <a:ext cx="971550" cy="474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Объект 10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2195830" y="5278755"/>
          <a:ext cx="971550" cy="5327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showAsIcon="1" r:id="rId23" imgW="971550" imgH="628650" progId="Word.Document.12">
                  <p:embed/>
                </p:oleObj>
              </mc:Choice>
              <mc:Fallback>
                <p:oleObj showAsIcon="1" r:id="rId23" imgW="971550" imgH="628650" progId="Word.Document.12">
                  <p:embed/>
                  <p:pic>
                    <p:nvPicPr>
                      <p:cNvPr id="0" name="Изображение 1033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195830" y="5278755"/>
                        <a:ext cx="971550" cy="5327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"/>
          <p:cNvSpPr txBox="1">
            <a:spLocks noGrp="1"/>
          </p:cNvSpPr>
          <p:nvPr>
            <p:ph type="title"/>
          </p:nvPr>
        </p:nvSpPr>
        <p:spPr>
          <a:xfrm>
            <a:off x="532673" y="637466"/>
            <a:ext cx="9687193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41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Содержание</a:t>
            </a:r>
            <a:endParaRPr sz="3000" kern="1200" dirty="0">
              <a:latin typeface="Arial Black" panose="020B0A04020102020204" pitchFamily="34" charset="0"/>
              <a:ea typeface="+mj-ea"/>
              <a:cs typeface="+mj-cs"/>
              <a:sym typeface="Times New Roman" panose="02020603050405020304"/>
            </a:endParaRPr>
          </a:p>
        </p:txBody>
      </p:sp>
      <p:sp>
        <p:nvSpPr>
          <p:cNvPr id="153" name="Google Shape;153;p2"/>
          <p:cNvSpPr txBox="1"/>
          <p:nvPr/>
        </p:nvSpPr>
        <p:spPr>
          <a:xfrm>
            <a:off x="397655" y="1989259"/>
            <a:ext cx="9687300" cy="471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/>
            <a:r>
              <a:rPr lang="ru-RU" sz="260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1. </a:t>
            </a:r>
            <a:r>
              <a:rPr lang="ru-RU" sz="2300" dirty="0">
                <a:solidFill>
                  <a:schemeClr val="dk1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Инструктаж по соблюдению правил противопожарной безопасности, правил охраны труда, техники безопасности, санитарно-эпидемиологических правил и гигиенических нормативов</a:t>
            </a:r>
            <a:endParaRPr lang="ru-RU" sz="2300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  <a:sym typeface="Times New Roman" panose="02020603050405020304"/>
            </a:endParaRPr>
          </a:p>
          <a:p>
            <a:pPr lvl="0" algn="just">
              <a:spcBef>
                <a:spcPts val="800"/>
              </a:spcBef>
              <a:buSzPts val="2500"/>
            </a:pPr>
            <a:r>
              <a:rPr lang="ru-RU" sz="260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2. </a:t>
            </a:r>
            <a:r>
              <a:rPr lang="ru-RU" sz="23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Ознакомление с инструментальными средствами</a:t>
            </a:r>
            <a:endParaRPr sz="23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 algn="just">
              <a:spcBef>
                <a:spcPts val="800"/>
              </a:spcBef>
              <a:buSzPts val="2500"/>
            </a:pPr>
            <a:r>
              <a:rPr lang="ru-RU" sz="260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3. </a:t>
            </a:r>
            <a:r>
              <a:rPr lang="ru-RU" sz="2300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Сбор информации об объекте практики и анализ содержания источников</a:t>
            </a:r>
            <a:endParaRPr sz="2300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 algn="just">
              <a:spcBef>
                <a:spcPts val="800"/>
              </a:spcBef>
              <a:buSzPts val="2500"/>
            </a:pPr>
            <a:r>
              <a:rPr lang="ru-RU" sz="260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4. </a:t>
            </a:r>
            <a:r>
              <a:rPr lang="ru-RU" sz="23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Экспериментально-практическая работа. Приобретение необходимых умений и первоначального практического опыта работы по специальности в рамках освоения вида деятельности ВД 2. Осуществление интеграции программных модулей </a:t>
            </a:r>
            <a:endParaRPr sz="2300" b="0" i="0" u="none" strike="noStrike" cap="none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 algn="just">
              <a:spcBef>
                <a:spcPts val="800"/>
              </a:spcBef>
              <a:buSzPts val="2500"/>
            </a:pPr>
            <a:r>
              <a:rPr lang="ru-RU" sz="260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5. </a:t>
            </a:r>
            <a:r>
              <a:rPr lang="ru-RU" sz="23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Обработка и систематизация полученного фактического материала</a:t>
            </a:r>
            <a:endParaRPr sz="2300" b="0" i="0" u="none" strike="noStrike" cap="none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endParaRPr sz="2300" b="0" i="0" u="none" strike="noStrike" cap="none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"/>
          <p:cNvSpPr txBox="1">
            <a:spLocks noGrp="1"/>
          </p:cNvSpPr>
          <p:nvPr>
            <p:ph type="body" idx="1"/>
          </p:nvPr>
        </p:nvSpPr>
        <p:spPr>
          <a:xfrm>
            <a:off x="0" y="1788502"/>
            <a:ext cx="9824904" cy="460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 lnSpcReduction="10000"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Я, Алиев Тимур Заурович, проходил учебную практику в лабораторных условиях на базе Университета «Синергия». </a:t>
            </a:r>
            <a:endParaRPr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При выполнении индивидуального задания по практике решал кейс № 14 по интеграции б</a:t>
            </a:r>
            <a:r>
              <a:rPr lang="en-US" alt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иблиотек</a:t>
            </a:r>
            <a:r>
              <a:rPr lang="ru-RU" alt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и</a:t>
            </a:r>
            <a:r>
              <a:rPr lang="en-US" alt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 </a:t>
            </a:r>
            <a:r>
              <a:rPr lang="en-US" alt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каталог</a:t>
            </a:r>
            <a:r>
              <a:rPr lang="en-US" alt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книг</a:t>
            </a:r>
            <a:r>
              <a:rPr lang="en-US" alt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</a:t>
            </a:r>
            <a:r>
              <a:rPr lang="en-US" alt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выдача</a:t>
            </a:r>
            <a:r>
              <a:rPr lang="en-US" alt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книг</a:t>
            </a:r>
            <a:r>
              <a:rPr lang="en-US" alt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</a:t>
            </a:r>
            <a:r>
              <a:rPr lang="en-US" alt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электронные</a:t>
            </a:r>
            <a:r>
              <a:rPr lang="en-US" alt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alt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книги</a:t>
            </a:r>
            <a:r>
              <a:rPr lang="en-US" alt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</a:t>
            </a: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Перед началом практики:</a:t>
            </a:r>
            <a:endParaRPr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•	Принял участие в организационном собрании по практике.</a:t>
            </a:r>
            <a:endParaRPr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•	Ознакомился с комплектом шаблонов отчетной документации по практике.</a:t>
            </a:r>
            <a:endParaRPr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•	Уточнил контакты руководителя практики от Образовательной организации, а также правила в отношении субординации, внешнего вида, графика работы, техники безопасности:</a:t>
            </a:r>
            <a:endParaRPr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Требования к внешнему виду: Деловое.</a:t>
            </a:r>
            <a:endParaRPr lang="en-US"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График работы: с 10</a:t>
            </a:r>
            <a:r>
              <a:rPr 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30 по 19</a:t>
            </a:r>
            <a:r>
              <a:rPr lang="en-US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30.</a:t>
            </a:r>
            <a:endParaRPr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Круг обязанностей: Студент.</a:t>
            </a:r>
            <a:endParaRPr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16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Доступ к данным: Студент.</a:t>
            </a:r>
            <a:endParaRPr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endParaRPr sz="16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62" name="Google Shape;162;p3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 dirty="0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 dirty="0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" name="Google Shape;158;p3"/>
          <p:cNvSpPr txBox="1">
            <a:spLocks noGrp="1"/>
          </p:cNvSpPr>
          <p:nvPr>
            <p:ph type="title"/>
          </p:nvPr>
        </p:nvSpPr>
        <p:spPr>
          <a:xfrm>
            <a:off x="424024" y="292166"/>
            <a:ext cx="9687193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Организационный этап</a:t>
            </a:r>
            <a:endParaRPr sz="3000" kern="1200" dirty="0">
              <a:latin typeface="Arial Black" panose="020B0A04020102020204" pitchFamily="34" charset="0"/>
              <a:ea typeface="+mj-ea"/>
              <a:cs typeface="+mj-cs"/>
              <a:sym typeface="Times New Roman" panose="02020603050405020304"/>
            </a:endParaRPr>
          </a:p>
        </p:txBody>
      </p:sp>
      <p:sp>
        <p:nvSpPr>
          <p:cNvPr id="10" name="Google Shape;160;p3"/>
          <p:cNvSpPr txBox="1">
            <a:spLocks noGrp="1"/>
          </p:cNvSpPr>
          <p:nvPr>
            <p:ph type="body" idx="2"/>
          </p:nvPr>
        </p:nvSpPr>
        <p:spPr>
          <a:xfrm>
            <a:off x="286313" y="814574"/>
            <a:ext cx="9824904" cy="709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Autofit/>
          </a:bodyPr>
          <a:lstStyle/>
          <a:p>
            <a:pPr marL="8763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1800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Правила внутреннего распорядка, правила и нормы охраны труда, 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  <a:p>
            <a:pPr marL="87630" lvl="0" indent="0" algn="l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E60000"/>
              </a:buClr>
              <a:buSzPts val="1800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техники безопасности при работе с вычислительной техникой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02f423d887_0_0"/>
          <p:cNvSpPr txBox="1">
            <a:spLocks noGrp="1"/>
          </p:cNvSpPr>
          <p:nvPr>
            <p:ph type="title"/>
          </p:nvPr>
        </p:nvSpPr>
        <p:spPr>
          <a:xfrm>
            <a:off x="424024" y="342510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Подготовительный этап</a:t>
            </a:r>
            <a:endParaRPr sz="3000" kern="1200" dirty="0">
              <a:latin typeface="Arial Black" panose="020B0A04020102020204" pitchFamily="34" charset="0"/>
              <a:ea typeface="+mj-ea"/>
              <a:cs typeface="+mj-cs"/>
              <a:sym typeface="Times New Roman" panose="02020603050405020304"/>
            </a:endParaRPr>
          </a:p>
        </p:txBody>
      </p:sp>
      <p:sp>
        <p:nvSpPr>
          <p:cNvPr id="168" name="Google Shape;168;g202f423d887_0_0"/>
          <p:cNvSpPr txBox="1">
            <a:spLocks noGrp="1"/>
          </p:cNvSpPr>
          <p:nvPr>
            <p:ph type="body" idx="1"/>
          </p:nvPr>
        </p:nvSpPr>
        <p:spPr>
          <a:xfrm>
            <a:off x="424024" y="1848462"/>
            <a:ext cx="9825000" cy="4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/>
          <a:p>
            <a:pPr marL="0" lvl="0" indent="719455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Ознакомился с инструментальными средствами для выполнения учебной практики и осуществил предустановку программного обеспечения.</a:t>
            </a:r>
            <a:endParaRPr sz="20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69" name="Google Shape;169;g202f423d887_0_0"/>
          <p:cNvSpPr txBox="1">
            <a:spLocks noGrp="1"/>
          </p:cNvSpPr>
          <p:nvPr>
            <p:ph type="body" idx="2"/>
          </p:nvPr>
        </p:nvSpPr>
        <p:spPr>
          <a:xfrm>
            <a:off x="355174" y="623715"/>
            <a:ext cx="9825000" cy="7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E60000"/>
              </a:buClr>
              <a:buSzPts val="1800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Ознакомление с ПО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170" name="Google Shape;170;g202f423d887_0_0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125" y="2673985"/>
            <a:ext cx="5233035" cy="42240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02f423d887_0_12"/>
          <p:cNvSpPr txBox="1">
            <a:spLocks noGrp="1"/>
          </p:cNvSpPr>
          <p:nvPr>
            <p:ph type="title"/>
          </p:nvPr>
        </p:nvSpPr>
        <p:spPr>
          <a:xfrm>
            <a:off x="424024" y="415964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Исследовательский этап</a:t>
            </a:r>
            <a:endParaRPr sz="3000" kern="1200" dirty="0">
              <a:latin typeface="Arial Black" panose="020B0A04020102020204" pitchFamily="34" charset="0"/>
              <a:ea typeface="+mj-ea"/>
              <a:cs typeface="+mj-cs"/>
              <a:sym typeface="Times New Roman" panose="02020603050405020304"/>
            </a:endParaRPr>
          </a:p>
        </p:txBody>
      </p:sp>
      <p:sp>
        <p:nvSpPr>
          <p:cNvPr id="177" name="Google Shape;177;g202f423d887_0_12"/>
          <p:cNvSpPr txBox="1">
            <a:spLocks noGrp="1"/>
          </p:cNvSpPr>
          <p:nvPr>
            <p:ph type="body" idx="1"/>
          </p:nvPr>
        </p:nvSpPr>
        <p:spPr>
          <a:xfrm>
            <a:off x="424024" y="1908423"/>
            <a:ext cx="9825000" cy="46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t" anchorCtr="0">
            <a:normAutofit/>
          </a:bodyPr>
          <a:lstStyle/>
          <a:p>
            <a:pPr marL="0" lvl="0" indent="719455" algn="just">
              <a:lnSpc>
                <a:spcPct val="100000"/>
              </a:lnSpc>
              <a:spcBef>
                <a:spcPts val="1200"/>
              </a:spcBef>
              <a:buNone/>
            </a:pPr>
            <a:r>
              <a:rPr lang="ru-RU" sz="18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 </a:t>
            </a: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</a:rPr>
              <a:t>Спроектировать организационную структуру и описать выбранную предметную область.</a:t>
            </a:r>
            <a:endParaRPr sz="20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78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86324" y="623715"/>
            <a:ext cx="9825000" cy="7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855"/>
              </a:spcBef>
              <a:spcAft>
                <a:spcPts val="0"/>
              </a:spcAft>
              <a:buClr>
                <a:srgbClr val="E60000"/>
              </a:buClr>
              <a:buSzPts val="1800"/>
              <a:buFont typeface="Arial" panose="020B0604020202020204"/>
              <a:buNone/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Сбор информации об объекте практики и анализ содержания источников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179" name="Google Shape;179;g202f423d887_0_12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2035" y="2418080"/>
            <a:ext cx="6407785" cy="37630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 txBox="1">
            <a:spLocks noGrp="1"/>
          </p:cNvSpPr>
          <p:nvPr>
            <p:ph type="title"/>
          </p:nvPr>
        </p:nvSpPr>
        <p:spPr>
          <a:xfrm>
            <a:off x="368273" y="375733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Этап проектирования</a:t>
            </a:r>
            <a:endParaRPr sz="1800" b="0" kern="120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186" name="Google Shape;186;p5"/>
          <p:cNvSpPr txBox="1"/>
          <p:nvPr/>
        </p:nvSpPr>
        <p:spPr>
          <a:xfrm>
            <a:off x="269443" y="1899815"/>
            <a:ext cx="10028756" cy="122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indent="719455" algn="just">
              <a:buSzPts val="2000"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 данном слайде продемонстрировал 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скриншоты настройки пользователя, создал </a:t>
            </a:r>
            <a:r>
              <a:rPr lang="ru-RU" sz="2000" b="0" i="0" u="none" strike="noStrike" cap="none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репозиторий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и показал </a:t>
            </a:r>
            <a:r>
              <a:rPr lang="ru-RU" sz="2000" b="0" i="0" u="none" strike="noStrike" cap="none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коммит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последнего изменения.</a:t>
            </a:r>
          </a:p>
          <a:p>
            <a:pPr lvl="0" indent="719455" algn="just">
              <a:buSzPts val="2000"/>
            </a:pPr>
            <a:endParaRPr lang="ru-RU" sz="2000" b="0" i="0" u="none" strike="noStrike" cap="none" dirty="0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 indent="719455" algn="just">
              <a:buSzPts val="2000"/>
            </a:pP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7" name="Google Shape;187;p5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8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69443" y="439191"/>
            <a:ext cx="8080079" cy="99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>
              <a:buClr>
                <a:srgbClr val="E60000"/>
              </a:buClr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Использование системы контроля версий и методов для получения кода с заданной функциональностью и степенью качества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pic>
        <p:nvPicPr>
          <p:cNvPr id="2" name="Изображение1"/>
          <p:cNvPicPr/>
          <p:nvPr/>
        </p:nvPicPr>
        <p:blipFill>
          <a:blip r:embed="rId3">
            <a:lum/>
          </a:blip>
          <a:srcRect b="61573"/>
          <a:stretch>
            <a:fillRect/>
          </a:stretch>
        </p:blipFill>
        <p:spPr>
          <a:xfrm>
            <a:off x="382270" y="2820670"/>
            <a:ext cx="6005830" cy="661035"/>
          </a:xfrm>
          <a:prstGeom prst="rect">
            <a:avLst/>
          </a:prstGeom>
        </p:spPr>
      </p:pic>
      <p:sp>
        <p:nvSpPr>
          <p:cNvPr id="4" name="Текстовое поле 3"/>
          <p:cNvSpPr txBox="1"/>
          <p:nvPr/>
        </p:nvSpPr>
        <p:spPr>
          <a:xfrm>
            <a:off x="576580" y="3786505"/>
            <a:ext cx="4357370" cy="246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ru-RU"/>
              <a:t>timur@timur-B450-A0RUS-M </a:t>
            </a:r>
          </a:p>
          <a:p>
            <a:r>
              <a:rPr lang="en-US" altLang="ru-RU"/>
              <a:t>$ git init</a:t>
            </a:r>
          </a:p>
          <a:p>
            <a:r>
              <a:rPr lang="en-US" altLang="ru-RU"/>
              <a:t>Initialized empty Git repository in /home/timur/my_project/.git/</a:t>
            </a:r>
          </a:p>
          <a:p>
            <a:r>
              <a:rPr lang="ru-RU" altLang="en-US"/>
              <a:t>__________________________</a:t>
            </a:r>
            <a:endParaRPr lang="en-US" altLang="ru-RU"/>
          </a:p>
          <a:p>
            <a:endParaRPr lang="en-US" altLang="ru-RU"/>
          </a:p>
          <a:p>
            <a:r>
              <a:rPr lang="en-US" altLang="ru-RU">
                <a:sym typeface="+mn-ea"/>
              </a:rPr>
              <a:t>timur@timur-B450-A0RUS-M</a:t>
            </a:r>
          </a:p>
          <a:p>
            <a:r>
              <a:rPr lang="en-US" altLang="ru-RU">
                <a:sym typeface="+mn-ea"/>
              </a:rPr>
              <a:t>$git add hello.html</a:t>
            </a:r>
          </a:p>
          <a:p>
            <a:r>
              <a:rPr lang="en-US" altLang="en-US"/>
              <a:t>$ git commit -m “add html header”</a:t>
            </a:r>
          </a:p>
          <a:p>
            <a:r>
              <a:rPr lang="en-US" altLang="en-US"/>
              <a:t>[master] add html header</a:t>
            </a:r>
          </a:p>
          <a:p>
            <a:r>
              <a:rPr lang="ru-RU" altLang="en-US"/>
              <a:t>1</a:t>
            </a:r>
            <a:r>
              <a:rPr lang="en-US" altLang="en-US"/>
              <a:t> file changed, 2 insertions(+)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c2613dc383_0_6"/>
          <p:cNvSpPr txBox="1"/>
          <p:nvPr/>
        </p:nvSpPr>
        <p:spPr>
          <a:xfrm>
            <a:off x="367637" y="1774551"/>
            <a:ext cx="9899989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indent="719455" algn="just">
              <a:buSzPts val="2000"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 данном слайде необходимо продемонстрировать 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скриншоты истории </a:t>
            </a:r>
            <a:r>
              <a:rPr lang="ru-RU" sz="2000" b="0" i="0" u="none" strike="noStrike" cap="none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коммитов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вашего проекта, </a:t>
            </a:r>
            <a:r>
              <a:rPr lang="ru-RU" sz="2000" b="0" i="0" u="none" strike="noStrike" cap="none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алиасов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и удаление тега.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7" name="Google Shape;197;g2c2613dc383_0_6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" name="Google Shape;185;p5"/>
          <p:cNvSpPr txBox="1">
            <a:spLocks noGrp="1"/>
          </p:cNvSpPr>
          <p:nvPr>
            <p:ph type="title"/>
          </p:nvPr>
        </p:nvSpPr>
        <p:spPr>
          <a:xfrm>
            <a:off x="368273" y="375733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Этап проектирования</a:t>
            </a:r>
            <a:endParaRPr sz="1800" b="0" kern="120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10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69443" y="439191"/>
            <a:ext cx="8080079" cy="99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>
              <a:buClr>
                <a:srgbClr val="E60000"/>
              </a:buClr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Использование системы контроля версий и методов для получения кода с заданной функциональностью и степенью качества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pic>
        <p:nvPicPr>
          <p:cNvPr id="2" name="Изображение3"/>
          <p:cNvPicPr/>
          <p:nvPr/>
        </p:nvPicPr>
        <p:blipFill>
          <a:blip r:embed="rId3">
            <a:lum/>
          </a:blip>
          <a:srcRect/>
          <a:stretch>
            <a:fillRect/>
          </a:stretch>
        </p:blipFill>
        <p:spPr>
          <a:xfrm>
            <a:off x="269240" y="2482850"/>
            <a:ext cx="4182110" cy="1932940"/>
          </a:xfrm>
          <a:prstGeom prst="rect">
            <a:avLst/>
          </a:prstGeom>
        </p:spPr>
      </p:pic>
      <p:sp>
        <p:nvSpPr>
          <p:cNvPr id="3" name="Текстовое поле 2"/>
          <p:cNvSpPr txBox="1"/>
          <p:nvPr/>
        </p:nvSpPr>
        <p:spPr>
          <a:xfrm>
            <a:off x="269240" y="4415790"/>
            <a:ext cx="8497570" cy="32264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ru-RU" sz="1300">
                <a:sym typeface="+mn-ea"/>
              </a:rPr>
              <a:t>timur@timur-B450-A0RUS-M</a:t>
            </a:r>
            <a:r>
              <a:rPr lang="ru-RU" altLang="en-US" sz="1300">
                <a:sym typeface="+mn-ea"/>
              </a:rPr>
              <a:t> </a:t>
            </a:r>
            <a:r>
              <a:rPr lang="en-US" altLang="en-US" sz="1300">
                <a:sym typeface="+mn-ea"/>
              </a:rPr>
              <a:t>~/my_project$ cat hello.html   (master)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en-US" sz="1300">
                <a:sym typeface="+mn-ea"/>
              </a:rPr>
              <a:t> $ git config --global alias.co checkout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ru-RU" sz="1300">
                <a:sym typeface="+mn-ea"/>
              </a:rPr>
              <a:t>timur@timur-B450-A0RUS-M</a:t>
            </a:r>
            <a:r>
              <a:rPr lang="ru-RU" altLang="en-US" sz="1300">
                <a:sym typeface="+mn-ea"/>
              </a:rPr>
              <a:t> </a:t>
            </a:r>
            <a:r>
              <a:rPr lang="en-US" altLang="en-US" sz="1300">
                <a:sym typeface="+mn-ea"/>
              </a:rPr>
              <a:t>~/my_project$ cat hello.html   (master)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en-US" sz="1300">
                <a:sym typeface="+mn-ea"/>
              </a:rPr>
              <a:t>$ git config --global alias.ci commit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ru-RU" sz="1300">
                <a:sym typeface="+mn-ea"/>
              </a:rPr>
              <a:t>timur@timur-B450-A0RUS-M</a:t>
            </a:r>
            <a:r>
              <a:rPr lang="ru-RU" altLang="en-US" sz="1300">
                <a:sym typeface="+mn-ea"/>
              </a:rPr>
              <a:t> </a:t>
            </a:r>
            <a:r>
              <a:rPr lang="en-US" altLang="en-US" sz="1300">
                <a:sym typeface="+mn-ea"/>
              </a:rPr>
              <a:t>~/my_project$ cat hello.html   (master)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en-US" sz="1300">
                <a:sym typeface="+mn-ea"/>
              </a:rPr>
              <a:t> $ git config --global alias.st status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ru-RU" sz="1300">
                <a:sym typeface="+mn-ea"/>
              </a:rPr>
              <a:t>timur@timur-B450-A0RUS-M</a:t>
            </a:r>
            <a:r>
              <a:rPr lang="ru-RU" altLang="en-US" sz="1300">
                <a:sym typeface="+mn-ea"/>
              </a:rPr>
              <a:t> </a:t>
            </a:r>
            <a:r>
              <a:rPr lang="en-US" altLang="en-US" sz="1300">
                <a:sym typeface="+mn-ea"/>
              </a:rPr>
              <a:t>~/my_project$ cat hello.html   (master)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en-US" sz="1300">
                <a:sym typeface="+mn-ea"/>
              </a:rPr>
              <a:t> $ git config --global alias.br branch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ru-RU" sz="1300">
                <a:sym typeface="+mn-ea"/>
              </a:rPr>
              <a:t>timur@timur-B450-A0RUS-M</a:t>
            </a:r>
            <a:r>
              <a:rPr lang="ru-RU" altLang="en-US" sz="1300">
                <a:sym typeface="+mn-ea"/>
              </a:rPr>
              <a:t> </a:t>
            </a:r>
            <a:r>
              <a:rPr lang="en-US" altLang="en-US" sz="1300">
                <a:sym typeface="+mn-ea"/>
              </a:rPr>
              <a:t>~/my_project$ cat hello.html   (master)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en-US" sz="1300">
                <a:sym typeface="+mn-ea"/>
              </a:rPr>
              <a:t> $ git config --global alias.hist “log -pretty=format: %h %a | %s%d [%an]’ --graph ==date=short”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ru-RU" sz="1300">
                <a:sym typeface="+mn-ea"/>
              </a:rPr>
              <a:t>timur@timur-B450-A0RUS-M</a:t>
            </a:r>
            <a:r>
              <a:rPr lang="ru-RU" altLang="en-US" sz="1300">
                <a:sym typeface="+mn-ea"/>
              </a:rPr>
              <a:t> </a:t>
            </a:r>
            <a:r>
              <a:rPr lang="en-US" altLang="en-US" sz="1300">
                <a:sym typeface="+mn-ea"/>
              </a:rPr>
              <a:t>~/my_project$ cat hello.html   (master)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en-US" sz="1300">
                <a:sym typeface="+mn-ea"/>
              </a:rPr>
              <a:t> $ git config --global alias.type ‘cat-file -t’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ru-RU" sz="1300">
                <a:sym typeface="+mn-ea"/>
              </a:rPr>
              <a:t>timur@timur-B450-A0RUS-M</a:t>
            </a:r>
            <a:r>
              <a:rPr lang="ru-RU" altLang="en-US" sz="1300">
                <a:sym typeface="+mn-ea"/>
              </a:rPr>
              <a:t> </a:t>
            </a:r>
            <a:r>
              <a:rPr lang="en-US" altLang="en-US" sz="1300">
                <a:sym typeface="+mn-ea"/>
              </a:rPr>
              <a:t>~/my_project$ cat hello.html   (master)</a:t>
            </a:r>
          </a:p>
          <a:p>
            <a:pPr marL="0" indent="0" eaLnBrk="1" fontAlgn="auto" latinLnBrk="0" hangingPunct="1">
              <a:lnSpc>
                <a:spcPct val="105000"/>
              </a:lnSpc>
            </a:pPr>
            <a:r>
              <a:rPr lang="en-US" altLang="en-US" sz="1300">
                <a:sym typeface="+mn-ea"/>
              </a:rPr>
              <a:t> $ git config --global alias.dump ‘cat-file -p’</a:t>
            </a:r>
          </a:p>
          <a:p>
            <a:endParaRPr lang="en-US" altLang="en-US" sz="1300">
              <a:sym typeface="+mn-ea"/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5504815" y="2482850"/>
            <a:ext cx="5932805" cy="211264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altLang="ru-RU" sz="1300"/>
              <a:t>timur@timur-B450-AORUS-M ~/my_project$ (master)</a:t>
            </a:r>
          </a:p>
          <a:p>
            <a:r>
              <a:rPr lang="en-US" altLang="ru-RU" sz="1300"/>
              <a:t> $ git tag -d oooops deleted tag 'oooops' (was 5537bad)</a:t>
            </a:r>
          </a:p>
          <a:p>
            <a:r>
              <a:rPr lang="en-US" altLang="ru-RU" sz="1300"/>
              <a:t>timur@timur-B450-AORUS-M ~/my_project$ (master)</a:t>
            </a:r>
          </a:p>
          <a:p>
            <a:r>
              <a:rPr lang="en-US" altLang="ru-RU" sz="1300"/>
              <a:t> $ git hist --all </a:t>
            </a:r>
          </a:p>
          <a:p>
            <a:r>
              <a:rPr lang="en-US" altLang="ru-RU" sz="1300"/>
              <a:t>* 83767cb %a | add html header (HEAD -&gt; master, tag: ver1) [Timur] </a:t>
            </a:r>
          </a:p>
          <a:p>
            <a:r>
              <a:rPr lang="en-US" altLang="ru-RU" sz="1300"/>
              <a:t>* 574d9da %a | add standard html tags (tag: ver1-beta) [Timur] </a:t>
            </a:r>
          </a:p>
          <a:p>
            <a:r>
              <a:rPr lang="en-US" altLang="ru-RU" sz="1300"/>
              <a:t>* 24f23e4 %a | a [Timur] </a:t>
            </a:r>
          </a:p>
          <a:p>
            <a:r>
              <a:rPr lang="en-US" altLang="ru-RU" sz="1300"/>
              <a:t>* a4d1a8b %a | added h1 and body tag [Timur] </a:t>
            </a:r>
          </a:p>
          <a:p>
            <a:r>
              <a:rPr lang="en-US" altLang="ru-RU" sz="1300"/>
              <a:t>* b7d8644 %a | added h2 tag [Timur] </a:t>
            </a:r>
          </a:p>
          <a:p>
            <a:r>
              <a:rPr lang="en-US" altLang="ru-RU" sz="1300"/>
              <a:t>* 7d1c5b7 %a | Added h2 tag [Timur] </a:t>
            </a:r>
          </a:p>
          <a:p>
            <a:r>
              <a:rPr lang="en-US" altLang="ru-RU" sz="1300"/>
              <a:t>* d02116e %a | unrelated change for v [Timur] </a:t>
            </a:r>
          </a:p>
          <a:p>
            <a:r>
              <a:rPr lang="en-US" altLang="ru-RU" sz="1300"/>
              <a:t>* d02ca46 %a | changes for a and b [Timur] </a:t>
            </a:r>
          </a:p>
          <a:p>
            <a:r>
              <a:rPr lang="en-US" altLang="ru-RU" sz="1300"/>
              <a:t>* 4258025 %a | first commit [Timur]</a:t>
            </a:r>
          </a:p>
          <a:p>
            <a:endParaRPr lang="en-US" altLang="ru-RU" sz="1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c2613dc383_0_21"/>
          <p:cNvSpPr txBox="1"/>
          <p:nvPr/>
        </p:nvSpPr>
        <p:spPr>
          <a:xfrm>
            <a:off x="368272" y="1845425"/>
            <a:ext cx="991497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indent="719455" algn="just">
              <a:buSzPts val="2000"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 данном слайде необходимо продемонстрировать 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скриншот файла конфигурации.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7" name="Google Shape;207;g2c2613dc383_0_21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7" name="Google Shape;185;p5"/>
          <p:cNvSpPr txBox="1">
            <a:spLocks noGrp="1"/>
          </p:cNvSpPr>
          <p:nvPr>
            <p:ph type="title"/>
          </p:nvPr>
        </p:nvSpPr>
        <p:spPr>
          <a:xfrm>
            <a:off x="368273" y="375733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Этап проектирования</a:t>
            </a:r>
            <a:endParaRPr sz="1800" b="0" kern="120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8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69443" y="439191"/>
            <a:ext cx="8080079" cy="99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>
              <a:buClr>
                <a:srgbClr val="E60000"/>
              </a:buClr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Использование системы контроля версий и методов для получения кода с заданной функциональностью и степенью качества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2" name="Текстовое поле 1"/>
          <p:cNvSpPr txBox="1"/>
          <p:nvPr/>
        </p:nvSpPr>
        <p:spPr>
          <a:xfrm>
            <a:off x="2673350" y="2872740"/>
            <a:ext cx="5346700" cy="181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ru-RU"/>
              <a:t>timur@timur-B450-AORUS-M ~/my_project$ (master)</a:t>
            </a:r>
          </a:p>
          <a:p>
            <a:r>
              <a:rPr lang="en-US" altLang="ru-RU"/>
              <a:t>$ cat .git/config</a:t>
            </a:r>
          </a:p>
          <a:p>
            <a:r>
              <a:rPr lang="en-US" altLang="ru-RU"/>
              <a:t>[core]</a:t>
            </a:r>
          </a:p>
          <a:p>
            <a:r>
              <a:rPr lang="en-US" altLang="ru-RU"/>
              <a:t>    repositoryformatversion = 0</a:t>
            </a:r>
          </a:p>
          <a:p>
            <a:r>
              <a:rPr lang="en-US" altLang="ru-RU"/>
              <a:t>    filemode = false</a:t>
            </a:r>
          </a:p>
          <a:p>
            <a:r>
              <a:rPr lang="en-US" altLang="ru-RU"/>
              <a:t>    bare = false</a:t>
            </a:r>
          </a:p>
          <a:p>
            <a:r>
              <a:rPr lang="en-US" altLang="ru-RU"/>
              <a:t>    logallrefupdates = true</a:t>
            </a:r>
          </a:p>
          <a:p>
            <a:r>
              <a:rPr lang="en-US" altLang="ru-RU"/>
              <a:t>    ignorecase = true</a:t>
            </a:r>
            <a:endParaRPr lang="ru-RU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c2613dc383_0_32"/>
          <p:cNvSpPr txBox="1"/>
          <p:nvPr/>
        </p:nvSpPr>
        <p:spPr>
          <a:xfrm>
            <a:off x="368272" y="1923277"/>
            <a:ext cx="10019911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indent="719455" algn="just">
              <a:buSzPts val="2000"/>
            </a:pPr>
            <a:r>
              <a:rPr lang="ru-RU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На данном слайде необходимо продемонстрировать 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скриншоты создания ветки, просмотра истории ветки </a:t>
            </a:r>
            <a:r>
              <a:rPr lang="ru-RU" sz="2000" b="0" i="0" u="none" strike="noStrike" cap="none" dirty="0" err="1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style</a:t>
            </a:r>
            <a:r>
              <a:rPr lang="ru-RU" sz="2000" b="0" i="0" u="none" strike="noStrike" cap="none" dirty="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разрешения конфликтов.</a:t>
            </a:r>
            <a:endParaRPr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5" name="Google Shape;215;g2c2613dc383_0_32"/>
          <p:cNvSpPr/>
          <p:nvPr/>
        </p:nvSpPr>
        <p:spPr>
          <a:xfrm>
            <a:off x="7362924" y="220918"/>
            <a:ext cx="3153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 panose="020B0604020202020204"/>
              <a:buNone/>
            </a:pPr>
            <a:r>
              <a:rPr lang="ru-RU" sz="2500" b="0" i="0" u="none" strike="noStrike" cap="none">
                <a:solidFill>
                  <a:schemeClr val="accen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Пример заполнения</a:t>
            </a:r>
            <a:endParaRPr sz="2500" b="0" i="0" u="none" strike="noStrike" cap="none">
              <a:solidFill>
                <a:schemeClr val="accen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" name="Google Shape;185;p5"/>
          <p:cNvSpPr txBox="1">
            <a:spLocks noGrp="1"/>
          </p:cNvSpPr>
          <p:nvPr>
            <p:ph type="title"/>
          </p:nvPr>
        </p:nvSpPr>
        <p:spPr>
          <a:xfrm>
            <a:off x="368273" y="375733"/>
            <a:ext cx="9687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60000"/>
              </a:buClr>
              <a:buSzPts val="3600"/>
              <a:buFont typeface="Arial Black" panose="020B0A04020102020204"/>
              <a:buNone/>
            </a:pPr>
            <a:r>
              <a:rPr lang="ru-RU" sz="3000" kern="1200" dirty="0">
                <a:latin typeface="Arial Black" panose="020B0A04020102020204" pitchFamily="34" charset="0"/>
                <a:ea typeface="+mj-ea"/>
                <a:cs typeface="+mj-cs"/>
                <a:sym typeface="Times New Roman" panose="02020603050405020304"/>
              </a:rPr>
              <a:t>Этап проектирования</a:t>
            </a:r>
            <a:endParaRPr sz="1800" b="0" kern="120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sp>
        <p:nvSpPr>
          <p:cNvPr id="10" name="Google Shape;178;g202f423d887_0_12"/>
          <p:cNvSpPr txBox="1">
            <a:spLocks noGrp="1"/>
          </p:cNvSpPr>
          <p:nvPr>
            <p:ph type="body" idx="2"/>
          </p:nvPr>
        </p:nvSpPr>
        <p:spPr>
          <a:xfrm>
            <a:off x="269443" y="439191"/>
            <a:ext cx="8080079" cy="99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4300" tIns="52150" rIns="104300" bIns="52150" anchor="b" anchorCtr="0">
            <a:normAutofit/>
          </a:bodyPr>
          <a:lstStyle/>
          <a:p>
            <a:pPr marL="0" lvl="0" indent="0">
              <a:buClr>
                <a:srgbClr val="E60000"/>
              </a:buClr>
            </a:pPr>
            <a:r>
              <a:rPr lang="ru-RU" b="0" kern="1200" dirty="0">
                <a:solidFill>
                  <a:srgbClr val="E6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Times New Roman" panose="02020603050405020304"/>
              </a:rPr>
              <a:t>Использование системы контроля версий и методов для получения кода с заданной функциональностью и степенью качества</a:t>
            </a:r>
            <a:endParaRPr b="0" kern="1200" dirty="0">
              <a:solidFill>
                <a:srgbClr val="E60000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Times New Roman" panose="02020603050405020304"/>
            </a:endParaRPr>
          </a:p>
        </p:txBody>
      </p:sp>
      <p:pic>
        <p:nvPicPr>
          <p:cNvPr id="3" name="Изображение2"/>
          <p:cNvPicPr/>
          <p:nvPr/>
        </p:nvPicPr>
        <p:blipFill>
          <a:blip r:embed="rId3">
            <a:lum/>
          </a:blip>
          <a:srcRect/>
          <a:stretch>
            <a:fillRect/>
          </a:stretch>
        </p:blipFill>
        <p:spPr>
          <a:xfrm>
            <a:off x="421005" y="2631440"/>
            <a:ext cx="4792345" cy="892810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6648450" y="2308225"/>
            <a:ext cx="3867785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defTabSz="444500">
              <a:spcBef>
                <a:spcPct val="0"/>
              </a:spcBef>
              <a:spcAft>
                <a:spcPct val="0"/>
              </a:spcAft>
            </a:pPr>
            <a:r>
              <a:rPr lang="zh-CN" sz="1300">
                <a:solidFill>
                  <a:srgbClr val="4078F2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git</a:t>
            </a:r>
            <a:r>
              <a:rPr lang="zh-CN" sz="1300">
                <a:solidFill>
                  <a:srgbClr val="404040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 checkout master</a:t>
            </a:r>
          </a:p>
          <a:p>
            <a:pPr marL="0" indent="0" defTabSz="444500">
              <a:spcBef>
                <a:spcPct val="0"/>
              </a:spcBef>
              <a:spcAft>
                <a:spcPct val="0"/>
              </a:spcAft>
            </a:pPr>
            <a:r>
              <a:rPr lang="zh-CN" sz="1300">
                <a:solidFill>
                  <a:srgbClr val="50A14F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echo"&lt;p&gt;Конфликтная строка&lt;/p&gt;"</a:t>
            </a:r>
            <a:r>
              <a:rPr lang="zh-CN" sz="1300">
                <a:solidFill>
                  <a:srgbClr val="4078F2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&gt;&gt;</a:t>
            </a:r>
            <a:r>
              <a:rPr lang="zh-CN" sz="1300">
                <a:solidFill>
                  <a:srgbClr val="404040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 hello.html</a:t>
            </a:r>
          </a:p>
          <a:p>
            <a:pPr marL="0" indent="0" defTabSz="444500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4078F2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git</a:t>
            </a:r>
            <a:r>
              <a:rPr lang="en-US" sz="1300">
                <a:solidFill>
                  <a:srgbClr val="404040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 commit </a:t>
            </a:r>
            <a:r>
              <a:rPr lang="en-US" sz="1300">
                <a:solidFill>
                  <a:srgbClr val="4078F2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-am</a:t>
            </a:r>
            <a:r>
              <a:rPr lang="en-US" sz="1300">
                <a:solidFill>
                  <a:srgbClr val="50A14F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"</a:t>
            </a:r>
            <a:r>
              <a:rPr lang="zh-CN" sz="1300">
                <a:solidFill>
                  <a:srgbClr val="50A14F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Изменениев</a:t>
            </a:r>
            <a:r>
              <a:rPr lang="en-US" sz="1300">
                <a:solidFill>
                  <a:srgbClr val="50A14F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 master"</a:t>
            </a:r>
          </a:p>
          <a:p>
            <a:pPr marL="0" indent="0" defTabSz="444500">
              <a:spcBef>
                <a:spcPct val="0"/>
              </a:spcBef>
              <a:spcAft>
                <a:spcPct val="0"/>
              </a:spcAft>
            </a:pPr>
            <a:r>
              <a:rPr lang="zh-CN" sz="1300">
                <a:solidFill>
                  <a:srgbClr val="4078F2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git</a:t>
            </a:r>
            <a:r>
              <a:rPr lang="zh-CN" sz="1300">
                <a:solidFill>
                  <a:srgbClr val="404040"/>
                </a:solidFill>
                <a:latin typeface="Arial" panose="020B0604020202020204" pitchFamily="34" charset="0"/>
                <a:ea typeface="var ds-font-family-code"/>
                <a:cs typeface="Arial" panose="020B0604020202020204" pitchFamily="34" charset="0"/>
              </a:rPr>
              <a:t> merge style</a:t>
            </a:r>
            <a:endParaRPr lang="zh-CN" altLang="en-US" sz="1300">
              <a:solidFill>
                <a:srgbClr val="404040"/>
              </a:solidFill>
              <a:latin typeface="Arial" panose="020B0604020202020204" pitchFamily="34" charset="0"/>
              <a:ea typeface="var ds-font-family-code"/>
              <a:cs typeface="Arial" panose="020B0604020202020204" pitchFamily="34" charset="0"/>
            </a:endParaRPr>
          </a:p>
        </p:txBody>
      </p:sp>
      <p:pic>
        <p:nvPicPr>
          <p:cNvPr id="8" name="Изображение8"/>
          <p:cNvPicPr/>
          <p:nvPr/>
        </p:nvPicPr>
        <p:blipFill>
          <a:blip r:embed="rId4">
            <a:lum/>
          </a:blip>
          <a:srcRect r="2759" b="7677"/>
          <a:stretch>
            <a:fillRect/>
          </a:stretch>
        </p:blipFill>
        <p:spPr>
          <a:xfrm>
            <a:off x="5212715" y="2931160"/>
            <a:ext cx="5347970" cy="198628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269240" y="4015105"/>
            <a:ext cx="5468620" cy="2491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00"/>
              <a:t>timur@timur-B450-AORUS-M ~/my_project$ (style) </a:t>
            </a:r>
          </a:p>
          <a:p>
            <a:r>
              <a:rPr lang="en-US" altLang="zh-CN" sz="1300"/>
              <a:t>$ git hist --all </a:t>
            </a:r>
          </a:p>
          <a:p>
            <a:r>
              <a:rPr lang="en-US" altLang="zh-CN" sz="1300"/>
              <a:t>* a8aff7 2025-02-24 | Hello, index.html (HEAD -&gt; style) [Timur] </a:t>
            </a:r>
          </a:p>
          <a:p>
            <a:r>
              <a:rPr lang="en-US" altLang="zh-CN" sz="1300"/>
              <a:t>* 09a3e6 2021-02-24 | Added css stylesheet [Timur] </a:t>
            </a:r>
          </a:p>
          <a:p>
            <a:r>
              <a:rPr lang="en-US" altLang="zh-CN" sz="1300"/>
              <a:t>* ea1c64 2021-02-24 | Added index.html (tag: ver2, master) [Timur] </a:t>
            </a:r>
          </a:p>
          <a:p>
            <a:r>
              <a:rPr lang="en-US" altLang="zh-CN" sz="1300"/>
              <a:t>* b5d8d7 2021-02-20 | Moved hello.html to lib [Timur] </a:t>
            </a:r>
          </a:p>
          <a:p>
            <a:r>
              <a:rPr lang="en-US" altLang="zh-CN" sz="1300"/>
              <a:t>* aefcf7 2021-02-20 | Added author/email comment [Timur] </a:t>
            </a:r>
          </a:p>
          <a:p>
            <a:r>
              <a:rPr lang="en-US" altLang="zh-CN" sz="1300"/>
              <a:t>* d24f86 2021-02-17 | Added standard HTML tags (tag: ver1) [Timur] </a:t>
            </a:r>
          </a:p>
          <a:p>
            <a:r>
              <a:rPr lang="en-US" altLang="zh-CN" sz="1300"/>
              <a:t>* 8d3b80 2021-02-17 | Added tag h2 (tag: ver1-beta) [Timur] </a:t>
            </a:r>
          </a:p>
          <a:p>
            <a:r>
              <a:rPr lang="en-US" altLang="zh-CN" sz="1300"/>
              <a:t>* c6e864 2021-02-17 | Unrelated change for v [Timur] </a:t>
            </a:r>
          </a:p>
          <a:p>
            <a:r>
              <a:rPr lang="en-US" altLang="zh-CN" sz="1300"/>
              <a:t>* e1f276 2021-02-17 | Changes for a and b [Timur] </a:t>
            </a:r>
          </a:p>
          <a:p>
            <a:r>
              <a:rPr lang="en-US" altLang="zh-CN" sz="1300"/>
              <a:t>* f302ac 2021-02-17 | First Commit [Timur]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1550</Words>
  <Application>Microsoft Office PowerPoint</Application>
  <PresentationFormat>Произвольный</PresentationFormat>
  <Paragraphs>192</Paragraphs>
  <Slides>19</Slides>
  <Notes>19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19</vt:i4>
      </vt:variant>
    </vt:vector>
  </HeadingPairs>
  <TitlesOfParts>
    <vt:vector size="27" baseType="lpstr">
      <vt:lpstr>Arial Black</vt:lpstr>
      <vt:lpstr>var ds-font-family-code</vt:lpstr>
      <vt:lpstr>Calibri</vt:lpstr>
      <vt:lpstr>Times New Roman</vt:lpstr>
      <vt:lpstr>Arial</vt:lpstr>
      <vt:lpstr>Тема Office</vt:lpstr>
      <vt:lpstr>Текст OpenDocument</vt:lpstr>
      <vt:lpstr>Документ Microsoft Word</vt:lpstr>
      <vt:lpstr>ОТЧЕТ  о прохождении учебной практики   по профессиональному модулю ПМ.02 Осуществление интеграции программных модулей  в период с «25» мая 2025 г. по «21» июня 2025 г.   Специальность 09.02.07 Информационные системы и программирование </vt:lpstr>
      <vt:lpstr>Содержание</vt:lpstr>
      <vt:lpstr>Организационный этап</vt:lpstr>
      <vt:lpstr>Подготовительный этап</vt:lpstr>
      <vt:lpstr>Исследовательский этап</vt:lpstr>
      <vt:lpstr>Этап проектирования</vt:lpstr>
      <vt:lpstr>Этап проектирования</vt:lpstr>
      <vt:lpstr>Этап проектирования</vt:lpstr>
      <vt:lpstr>Этап проектирования</vt:lpstr>
      <vt:lpstr>Этап проектирования</vt:lpstr>
      <vt:lpstr>Этап проектирования</vt:lpstr>
      <vt:lpstr>Этап проектирования</vt:lpstr>
      <vt:lpstr>Этап проектирования</vt:lpstr>
      <vt:lpstr>Этап проектирования</vt:lpstr>
      <vt:lpstr>Отчетный этап   </vt:lpstr>
      <vt:lpstr>Отчетный этап   </vt:lpstr>
      <vt:lpstr>Отчетный этап   </vt:lpstr>
      <vt:lpstr>Отчетный этап</vt:lpstr>
      <vt:lpstr>Отчетный этап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ОТЧЕТ  о прохождении учебной практики   по профессиональному модулю ПМ.01 Осуществление интеграции программных модулей  в период с «  »         2024 г. по «  »          2024 г.   Специальность 09.02.07 Информационные системы и программирование</dc:title>
  <dc:creator>Катя</dc:creator>
  <cp:lastModifiedBy>SibNout2023</cp:lastModifiedBy>
  <cp:revision>18</cp:revision>
  <dcterms:created xsi:type="dcterms:W3CDTF">2020-03-27T22:15:00Z</dcterms:created>
  <dcterms:modified xsi:type="dcterms:W3CDTF">2025-06-24T12:46:27Z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7C9CA9D50AA643CEADAC1331B792D6A1_12</vt:lpwstr>
  </property>
  <property fmtid="{D5CDD505-2E9C-101B-9397-08002B2CF9AE}" pid="3" name="KSOProductBuildVer">
    <vt:lpwstr>1049-12.2.0.21546</vt:lpwstr>
  </property>
</Properties>
</file>